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1"/>
  </p:notesMasterIdLst>
  <p:sldIdLst>
    <p:sldId id="256" r:id="rId5"/>
    <p:sldId id="274" r:id="rId6"/>
    <p:sldId id="271" r:id="rId7"/>
    <p:sldId id="257" r:id="rId8"/>
    <p:sldId id="270" r:id="rId9"/>
    <p:sldId id="259" r:id="rId10"/>
    <p:sldId id="264" r:id="rId11"/>
    <p:sldId id="258" r:id="rId12"/>
    <p:sldId id="265" r:id="rId13"/>
    <p:sldId id="260" r:id="rId14"/>
    <p:sldId id="266" r:id="rId15"/>
    <p:sldId id="261" r:id="rId16"/>
    <p:sldId id="267" r:id="rId17"/>
    <p:sldId id="262" r:id="rId18"/>
    <p:sldId id="268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22"/>
    <a:srgbClr val="0E72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72809" autoAdjust="0"/>
  </p:normalViewPr>
  <p:slideViewPr>
    <p:cSldViewPr snapToGrid="0">
      <p:cViewPr varScale="1">
        <p:scale>
          <a:sx n="79" d="100"/>
          <a:sy n="79" d="100"/>
        </p:scale>
        <p:origin x="4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7CA0E-AF93-4940-A424-5990F93DAEE7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89E7-EC3D-40C7-B671-60348DFB6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21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589E7-EC3D-40C7-B671-60348DFB67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24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Describe poll/quizzes UI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 order to optimize polls for participants with cognitive disabilities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SRS users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589E7-EC3D-40C7-B671-60348DFB67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40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When you first open the poll, you may want to provide a summary: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number of questions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type of questions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amount of time planned for answering the poll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Mute all 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589E7-EC3D-40C7-B671-60348DFB67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63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589E7-EC3D-40C7-B671-60348DFB671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14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589E7-EC3D-40C7-B671-60348DFB671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6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Non-profit web accessibility consultancy located at USU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589E7-EC3D-40C7-B671-60348DFB67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6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I’ll review some general accessibility issues related to these tools from two perspectives: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participants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Presenter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When I share information for presenters, keep in mind that monitoring these tools is often delegated to one or more people.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589E7-EC3D-40C7-B671-60348DFB67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14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SR users would have to search for reactions in the Participant’s list.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Exception: when a SR user is a host alerted to raised hand.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589E7-EC3D-40C7-B671-60348DFB67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64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Determine when appropriate to share verbally.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Be aware that “Raised Hand” does not dismiss automatically.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589E7-EC3D-40C7-B671-60348DFB67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36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Large volume/off topic can distract or overload some users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SRS users receive an alert for every public Chat message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589E7-EC3D-40C7-B671-60348DFB67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80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589E7-EC3D-40C7-B671-60348DFB67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47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Describe Q &amp; A interface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Consider typing verbal answers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SRS notifications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A question is asked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A public answer is typed in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A private answer is sent to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589E7-EC3D-40C7-B671-60348DFB67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9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589E7-EC3D-40C7-B671-60348DFB67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47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2CEB-CE58-4A2A-890B-81CFCC9D3C5E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4A14-F60F-4B13-8EB9-73E25647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1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2CEB-CE58-4A2A-890B-81CFCC9D3C5E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4A14-F60F-4B13-8EB9-73E25647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3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2CEB-CE58-4A2A-890B-81CFCC9D3C5E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4A14-F60F-4B13-8EB9-73E25647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20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b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28813" y="2721474"/>
            <a:ext cx="4058605" cy="664512"/>
          </a:xfrm>
        </p:spPr>
        <p:txBody>
          <a:bodyPr anchor="b">
            <a:normAutofit/>
          </a:bodyPr>
          <a:lstStyle>
            <a:lvl1pPr marL="0" indent="0">
              <a:buNone/>
              <a:defRPr sz="3600" b="0" cap="small" baseline="0">
                <a:solidFill>
                  <a:srgbClr val="22222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Training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6612" y="3631685"/>
            <a:ext cx="5157787" cy="2783021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200"/>
            </a:lvl1pPr>
          </a:lstStyle>
          <a:p>
            <a:pPr lvl="0"/>
            <a:r>
              <a:rPr lang="en-US" dirty="0"/>
              <a:t>Web Accessibility</a:t>
            </a:r>
          </a:p>
          <a:p>
            <a:pPr lvl="0"/>
            <a:r>
              <a:rPr lang="en-US" dirty="0"/>
              <a:t>Zoom Accessibility</a:t>
            </a:r>
          </a:p>
          <a:p>
            <a:pPr lvl="0"/>
            <a:r>
              <a:rPr lang="en-US" dirty="0"/>
              <a:t>Docs Accessibility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296782" y="2721474"/>
            <a:ext cx="4058605" cy="665430"/>
          </a:xfrm>
        </p:spPr>
        <p:txBody>
          <a:bodyPr anchor="b">
            <a:normAutofit/>
          </a:bodyPr>
          <a:lstStyle>
            <a:lvl1pPr marL="0" indent="0">
              <a:buNone/>
              <a:defRPr sz="3600" b="0" cap="sm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Resources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3631685"/>
            <a:ext cx="5183188" cy="2783021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200"/>
            </a:lvl1pPr>
          </a:lstStyle>
          <a:p>
            <a:pPr lvl="0"/>
            <a:r>
              <a:rPr lang="en-US" dirty="0"/>
              <a:t>Articles</a:t>
            </a:r>
          </a:p>
          <a:p>
            <a:pPr lvl="0"/>
            <a:r>
              <a:rPr lang="en-US" dirty="0"/>
              <a:t>WAVE tool</a:t>
            </a:r>
          </a:p>
          <a:p>
            <a:pPr lvl="0"/>
            <a:r>
              <a:rPr lang="en-US" dirty="0"/>
              <a:t>Website Evaluations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1FF8061-0270-24D7-71D4-9606F427E2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6612" y="2596530"/>
            <a:ext cx="914400" cy="91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167BD19A-FB86-2C63-D406-1DC9E60A2C2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84900" y="2596530"/>
            <a:ext cx="914400" cy="91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EFC704F-CD42-444E-69A6-25F0B5D275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6613" y="1763713"/>
            <a:ext cx="10515600" cy="712787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21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2CEB-CE58-4A2A-890B-81CFCC9D3C5E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4A14-F60F-4B13-8EB9-73E25647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03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2CEB-CE58-4A2A-890B-81CFCC9D3C5E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4A14-F60F-4B13-8EB9-73E25647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53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2CEB-CE58-4A2A-890B-81CFCC9D3C5E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4A14-F60F-4B13-8EB9-73E25647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78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2CEB-CE58-4A2A-890B-81CFCC9D3C5E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4A14-F60F-4B13-8EB9-73E25647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8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2CEB-CE58-4A2A-890B-81CFCC9D3C5E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4A14-F60F-4B13-8EB9-73E25647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17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2CEB-CE58-4A2A-890B-81CFCC9D3C5E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4A14-F60F-4B13-8EB9-73E25647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2CEB-CE58-4A2A-890B-81CFCC9D3C5E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4A14-F60F-4B13-8EB9-73E25647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36385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A844979-BB24-0BB8-3ED0-2257C4B03875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9557377" y="365125"/>
            <a:ext cx="2194560" cy="132770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4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_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7914" y="365125"/>
            <a:ext cx="6685613" cy="1325563"/>
          </a:xfrm>
        </p:spPr>
        <p:txBody>
          <a:bodyPr>
            <a:noAutofit/>
          </a:bodyPr>
          <a:lstStyle>
            <a:lvl1pPr>
              <a:defRPr sz="4800">
                <a:solidFill>
                  <a:srgbClr val="0E72E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A844979-BB24-0BB8-3ED0-2257C4B03875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833097" y="365125"/>
            <a:ext cx="2194560" cy="132770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3657600"/>
          </a:xfrm>
        </p:spPr>
        <p:txBody>
          <a:bodyPr/>
          <a:lstStyle>
            <a:lvl1pPr indent="-365760">
              <a:lnSpc>
                <a:spcPct val="125000"/>
              </a:lnSpc>
              <a:defRPr sz="3600">
                <a:solidFill>
                  <a:srgbClr val="222222"/>
                </a:solidFill>
              </a:defRPr>
            </a:lvl1pPr>
            <a:lvl2pPr>
              <a:defRPr>
                <a:solidFill>
                  <a:srgbClr val="222222"/>
                </a:solidFill>
              </a:defRPr>
            </a:lvl2pPr>
            <a:lvl3pPr>
              <a:defRPr>
                <a:solidFill>
                  <a:srgbClr val="222222"/>
                </a:solidFill>
              </a:defRPr>
            </a:lvl3pPr>
            <a:lvl4pPr>
              <a:defRPr>
                <a:solidFill>
                  <a:srgbClr val="222222"/>
                </a:solidFill>
              </a:defRPr>
            </a:lvl4pPr>
            <a:lvl5pPr>
              <a:defRPr>
                <a:solidFill>
                  <a:srgbClr val="22222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E18CF5A-E2BF-0465-A371-3F5DE62B9957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10028328" y="364808"/>
            <a:ext cx="1325880" cy="13258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_icons_participa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7914" y="365125"/>
            <a:ext cx="6685613" cy="1325563"/>
          </a:xfrm>
        </p:spPr>
        <p:txBody>
          <a:bodyPr>
            <a:noAutofit/>
          </a:bodyPr>
          <a:lstStyle>
            <a:lvl1pPr>
              <a:defRPr sz="4800">
                <a:solidFill>
                  <a:srgbClr val="0E72E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A844979-BB24-0BB8-3ED0-2257C4B03875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833097" y="365125"/>
            <a:ext cx="2194560" cy="132770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3657600"/>
          </a:xfrm>
        </p:spPr>
        <p:txBody>
          <a:bodyPr/>
          <a:lstStyle>
            <a:lvl1pPr indent="-365760">
              <a:lnSpc>
                <a:spcPct val="125000"/>
              </a:lnSpc>
              <a:defRPr sz="3600">
                <a:solidFill>
                  <a:srgbClr val="222222"/>
                </a:solidFill>
              </a:defRPr>
            </a:lvl1pPr>
            <a:lvl2pPr>
              <a:defRPr>
                <a:solidFill>
                  <a:srgbClr val="222222"/>
                </a:solidFill>
              </a:defRPr>
            </a:lvl2pPr>
            <a:lvl3pPr>
              <a:defRPr>
                <a:solidFill>
                  <a:srgbClr val="222222"/>
                </a:solidFill>
              </a:defRPr>
            </a:lvl3pPr>
            <a:lvl4pPr>
              <a:defRPr>
                <a:solidFill>
                  <a:srgbClr val="222222"/>
                </a:solidFill>
              </a:defRPr>
            </a:lvl4pPr>
            <a:lvl5pPr>
              <a:defRPr>
                <a:solidFill>
                  <a:srgbClr val="22222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Placeholder 9">
            <a:extLst>
              <a:ext uri="{FF2B5EF4-FFF2-40B4-BE49-F238E27FC236}">
                <a16:creationId xmlns:a16="http://schemas.microsoft.com/office/drawing/2014/main" id="{B3DC88BA-44A4-04D7-7778-060502FCE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28328" y="364808"/>
            <a:ext cx="1325880" cy="132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98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_icons_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7914" y="365125"/>
            <a:ext cx="6685613" cy="1325563"/>
          </a:xfrm>
        </p:spPr>
        <p:txBody>
          <a:bodyPr>
            <a:noAutofit/>
          </a:bodyPr>
          <a:lstStyle>
            <a:lvl1pPr>
              <a:defRPr sz="4800">
                <a:solidFill>
                  <a:srgbClr val="0E72E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A844979-BB24-0BB8-3ED0-2257C4B03875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833097" y="365125"/>
            <a:ext cx="2194560" cy="132770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3120"/>
            <a:ext cx="10515600" cy="4206875"/>
          </a:xfrm>
        </p:spPr>
        <p:txBody>
          <a:bodyPr/>
          <a:lstStyle>
            <a:lvl1pPr indent="-365760">
              <a:lnSpc>
                <a:spcPct val="125000"/>
              </a:lnSpc>
              <a:defRPr sz="3600">
                <a:solidFill>
                  <a:srgbClr val="222222"/>
                </a:solidFill>
              </a:defRPr>
            </a:lvl1pPr>
            <a:lvl2pPr>
              <a:defRPr>
                <a:solidFill>
                  <a:srgbClr val="222222"/>
                </a:solidFill>
              </a:defRPr>
            </a:lvl2pPr>
            <a:lvl3pPr>
              <a:defRPr>
                <a:solidFill>
                  <a:srgbClr val="222222"/>
                </a:solidFill>
              </a:defRPr>
            </a:lvl3pPr>
            <a:lvl4pPr>
              <a:defRPr>
                <a:solidFill>
                  <a:srgbClr val="222222"/>
                </a:solidFill>
              </a:defRPr>
            </a:lvl4pPr>
            <a:lvl5pPr>
              <a:defRPr>
                <a:solidFill>
                  <a:srgbClr val="22222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Placeholder 9">
            <a:extLst>
              <a:ext uri="{FF2B5EF4-FFF2-40B4-BE49-F238E27FC236}">
                <a16:creationId xmlns:a16="http://schemas.microsoft.com/office/drawing/2014/main" id="{6AEBF418-052E-FF8B-9785-5C29FAB8E7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28328" y="364808"/>
            <a:ext cx="1325880" cy="132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281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9639"/>
            <a:ext cx="10515600" cy="1325563"/>
          </a:xfrm>
        </p:spPr>
        <p:txBody>
          <a:bodyPr>
            <a:normAutofit/>
          </a:bodyPr>
          <a:lstStyle>
            <a:lvl1pPr>
              <a:defRPr sz="5400">
                <a:solidFill>
                  <a:srgbClr val="0E72E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13264F8-5D65-BAB2-3647-8D90F57FDDE1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178806" y="2743200"/>
            <a:ext cx="2194560" cy="1327708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EEB0BA1-4101-58CC-5C59-B6927D2D95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5718" y="4386800"/>
            <a:ext cx="2177648" cy="54451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AECDA1E4-51C1-1936-7DF8-79B04343114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92515" y="4386802"/>
            <a:ext cx="2194560" cy="54451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EBBD8D21-979D-CC3B-3456-35BE153225D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06223" y="4386802"/>
            <a:ext cx="2194559" cy="54451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AC4F8EE8-FAA2-6B3D-B2BB-3FFCFFBF0E0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19930" y="4386802"/>
            <a:ext cx="2194563" cy="54451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15912F90-33A1-E613-D294-EEA3EBA8452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833640" y="4386800"/>
            <a:ext cx="2162641" cy="54451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406E89A1-541E-F453-3832-5816F541FEA9}"/>
              </a:ext>
            </a:extLst>
          </p:cNvPr>
          <p:cNvSpPr>
            <a:spLocks noGrp="1" noChangeAspect="1"/>
          </p:cNvSpPr>
          <p:nvPr>
            <p:ph type="pic" sz="quarter" idx="20"/>
          </p:nvPr>
        </p:nvSpPr>
        <p:spPr>
          <a:xfrm>
            <a:off x="2592515" y="2743200"/>
            <a:ext cx="2194560" cy="13277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136B3B5F-4B45-8544-6625-A2C077B42800}"/>
              </a:ext>
            </a:extLst>
          </p:cNvPr>
          <p:cNvSpPr>
            <a:spLocks noGrp="1" noChangeAspect="1"/>
          </p:cNvSpPr>
          <p:nvPr>
            <p:ph type="pic" sz="quarter" idx="21"/>
          </p:nvPr>
        </p:nvSpPr>
        <p:spPr>
          <a:xfrm>
            <a:off x="5006224" y="2743200"/>
            <a:ext cx="2194560" cy="1327708"/>
          </a:xfrm>
        </p:spPr>
        <p:txBody>
          <a:bodyPr/>
          <a:lstStyle/>
          <a:p>
            <a:endParaRPr lang="en-US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45B4DCFA-81C5-91D5-B462-CB56AE8C978A}"/>
              </a:ext>
            </a:extLst>
          </p:cNvPr>
          <p:cNvSpPr>
            <a:spLocks noGrp="1" noChangeAspect="1"/>
          </p:cNvSpPr>
          <p:nvPr>
            <p:ph type="pic" sz="quarter" idx="22"/>
          </p:nvPr>
        </p:nvSpPr>
        <p:spPr>
          <a:xfrm>
            <a:off x="7419933" y="2743200"/>
            <a:ext cx="2194560" cy="1327708"/>
          </a:xfrm>
        </p:spPr>
        <p:txBody>
          <a:bodyPr/>
          <a:lstStyle/>
          <a:p>
            <a:endParaRPr lang="en-US"/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75BC9AF2-C632-C63C-EBE4-8F149ED824C0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9818634" y="2743200"/>
            <a:ext cx="2194560" cy="132770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3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0E72E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2639" y="1825625"/>
            <a:ext cx="34290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70361" y="1825625"/>
            <a:ext cx="34290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EB7BD50-E99B-4C92-63D7-0BD157FCA9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2639" y="5473700"/>
            <a:ext cx="3429000" cy="8096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AA2A3A3-3290-6AA6-02A0-0FF4F8AA22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070361" y="5473701"/>
            <a:ext cx="3429000" cy="80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149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2CEB-CE58-4A2A-890B-81CFCC9D3C5E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4A14-F60F-4B13-8EB9-73E25647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9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42CEB-CE58-4A2A-890B-81CFCC9D3C5E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04A14-F60F-4B13-8EB9-73E25647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1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5" r:id="rId3"/>
    <p:sldLayoutId id="2147483686" r:id="rId4"/>
    <p:sldLayoutId id="2147483688" r:id="rId5"/>
    <p:sldLayoutId id="2147483689" r:id="rId6"/>
    <p:sldLayoutId id="2147483684" r:id="rId7"/>
    <p:sldLayoutId id="2147483687" r:id="rId8"/>
    <p:sldLayoutId id="2147483675" r:id="rId9"/>
    <p:sldLayoutId id="2147483676" r:id="rId10"/>
    <p:sldLayoutId id="2147483677" r:id="rId11"/>
    <p:sldLayoutId id="2147483690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rgbClr val="0E72E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F3207-7A03-6272-7B2B-BB3FC24B3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390" y="969507"/>
            <a:ext cx="11401063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kern="5000" dirty="0">
                <a:solidFill>
                  <a:srgbClr val="0E72ED"/>
                </a:solidFill>
              </a:rPr>
              <a:t>Optimizing th</a:t>
            </a:r>
            <a:r>
              <a:rPr lang="en-US" kern="5000" dirty="0"/>
              <a:t>e use of </a:t>
            </a:r>
            <a:r>
              <a:rPr lang="en-US" dirty="0">
                <a:solidFill>
                  <a:srgbClr val="0E72ED"/>
                </a:solidFill>
              </a:rPr>
              <a:t>tools</a:t>
            </a:r>
            <a:br>
              <a:rPr lang="en-US" dirty="0">
                <a:solidFill>
                  <a:srgbClr val="0E72ED"/>
                </a:solidFill>
              </a:rPr>
            </a:br>
            <a:r>
              <a:rPr lang="en-US" dirty="0">
                <a:solidFill>
                  <a:srgbClr val="0E72ED"/>
                </a:solidFill>
              </a:rPr>
              <a:t>during </a:t>
            </a:r>
            <a:r>
              <a:rPr lang="en-US" kern="5000" dirty="0">
                <a:solidFill>
                  <a:srgbClr val="0E72ED"/>
                </a:solidFill>
              </a:rPr>
              <a:t>Zoom </a:t>
            </a:r>
            <a:r>
              <a:rPr lang="en-US" dirty="0">
                <a:solidFill>
                  <a:srgbClr val="0E72ED"/>
                </a:solidFill>
              </a:rPr>
              <a:t>presentations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8DA002-AAD8-F3BA-0E79-9FDD0DDFC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8721"/>
            <a:ext cx="9144000" cy="750543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</a:pPr>
            <a:r>
              <a:rPr lang="en-US" sz="3600" dirty="0">
                <a:solidFill>
                  <a:srgbClr val="222222"/>
                </a:solidFill>
              </a:rPr>
              <a:t>George Joeckel, M.S.</a:t>
            </a:r>
            <a:br>
              <a:rPr lang="en-US" sz="3600" dirty="0"/>
            </a:br>
            <a:endParaRPr lang="en-US" sz="3600" dirty="0"/>
          </a:p>
        </p:txBody>
      </p:sp>
      <p:pic>
        <p:nvPicPr>
          <p:cNvPr id="14" name="Picture 13" descr="WebAIM | web accessibility in mind">
            <a:extLst>
              <a:ext uri="{FF2B5EF4-FFF2-40B4-BE49-F238E27FC236}">
                <a16:creationId xmlns:a16="http://schemas.microsoft.com/office/drawing/2014/main" id="{61FC66E4-59CA-2C6D-4671-306E690A26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721" y="4915678"/>
            <a:ext cx="3200400" cy="84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5213B48D-7FFC-882A-D5DD-876F9D7A2A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8B6059-FBD7-6E47-5BEB-3446A77EA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&amp; A </a:t>
            </a:r>
            <a:r>
              <a:rPr lang="en-US" sz="4800" dirty="0"/>
              <a:t>| participants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A30D185-BE90-196E-A941-D5CC65D9B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3119"/>
            <a:ext cx="6685613" cy="4389755"/>
          </a:xfrm>
        </p:spPr>
        <p:txBody>
          <a:bodyPr>
            <a:normAutofit/>
          </a:bodyPr>
          <a:lstStyle/>
          <a:p>
            <a:r>
              <a:rPr lang="en-US" dirty="0"/>
              <a:t>Consider also typing verbal answers with detailed info</a:t>
            </a:r>
          </a:p>
          <a:p>
            <a:r>
              <a:rPr lang="en-US" dirty="0"/>
              <a:t>SRS users are notified when:</a:t>
            </a:r>
          </a:p>
          <a:p>
            <a:pPr lvl="1"/>
            <a:r>
              <a:rPr lang="en-US" sz="2800" dirty="0"/>
              <a:t>A question is asked</a:t>
            </a:r>
          </a:p>
          <a:p>
            <a:pPr lvl="1"/>
            <a:r>
              <a:rPr lang="en-US" sz="2800" dirty="0"/>
              <a:t>A public answer is typed in</a:t>
            </a:r>
          </a:p>
          <a:p>
            <a:pPr lvl="1"/>
            <a:r>
              <a:rPr lang="en-US" sz="2800" dirty="0"/>
              <a:t>A private answer is sent to them</a:t>
            </a:r>
          </a:p>
        </p:txBody>
      </p:sp>
      <p:pic>
        <p:nvPicPr>
          <p:cNvPr id="4" name="Picture 3" descr="Screenshot of the Q &amp; A participant interface">
            <a:extLst>
              <a:ext uri="{FF2B5EF4-FFF2-40B4-BE49-F238E27FC236}">
                <a16:creationId xmlns:a16="http://schemas.microsoft.com/office/drawing/2014/main" id="{F8A5F6A7-FA68-427E-F638-804E816E51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380" y="2103119"/>
            <a:ext cx="3657600" cy="413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88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9C656-C961-BE78-0100-397A764E0D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27FB0A54-BBF5-B39F-9AD3-CC36CCF82F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6E32F6-788D-55E3-7EBC-C85AB2522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&amp; A </a:t>
            </a:r>
            <a:r>
              <a:rPr lang="en-US" sz="4800" dirty="0"/>
              <a:t>| presenter</a:t>
            </a:r>
            <a:endParaRPr lang="en-US" dirty="0"/>
          </a:p>
        </p:txBody>
      </p:sp>
      <p:pic>
        <p:nvPicPr>
          <p:cNvPr id="4" name="Picture 3" descr="Screenshot of the &quot;Answer live&quot; button&#10;">
            <a:extLst>
              <a:ext uri="{FF2B5EF4-FFF2-40B4-BE49-F238E27FC236}">
                <a16:creationId xmlns:a16="http://schemas.microsoft.com/office/drawing/2014/main" id="{76A23E3C-570B-1EBE-0DD1-546E0F2785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967"/>
          <a:stretch/>
        </p:blipFill>
        <p:spPr>
          <a:xfrm>
            <a:off x="9560386" y="2287157"/>
            <a:ext cx="1793414" cy="627861"/>
          </a:xfrm>
          <a:prstGeom prst="rect">
            <a:avLst/>
          </a:prstGeom>
        </p:spPr>
      </p:pic>
      <p:pic>
        <p:nvPicPr>
          <p:cNvPr id="8" name="Picture 7" descr="Screenshot of the &quot;Type answer&quot; button&#10;">
            <a:extLst>
              <a:ext uri="{FF2B5EF4-FFF2-40B4-BE49-F238E27FC236}">
                <a16:creationId xmlns:a16="http://schemas.microsoft.com/office/drawing/2014/main" id="{4E5FB4ED-6DFB-8360-4B78-F61561BBD3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33"/>
          <a:stretch/>
        </p:blipFill>
        <p:spPr>
          <a:xfrm>
            <a:off x="9525000" y="4404360"/>
            <a:ext cx="1864186" cy="62786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2D4B2A-64A9-1023-91B5-F015EE584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3120"/>
            <a:ext cx="8074152" cy="4602480"/>
          </a:xfrm>
        </p:spPr>
        <p:txBody>
          <a:bodyPr>
            <a:normAutofit/>
          </a:bodyPr>
          <a:lstStyle/>
          <a:p>
            <a:r>
              <a:rPr lang="en-US" dirty="0"/>
              <a:t>Using “Answer live”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State that you are responding to Q&amp;A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Read or summarize the question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Respond or invite someone to respond</a:t>
            </a:r>
          </a:p>
          <a:p>
            <a:pPr marL="571500" indent="-571500"/>
            <a:r>
              <a:rPr lang="en-US" dirty="0"/>
              <a:t>Using “Type answer” 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US" sz="2800" dirty="0"/>
              <a:t>Type your answer into the text field.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US" sz="2800" dirty="0"/>
              <a:t>Optional: check “send privately” to send the answer directly to the participant.</a:t>
            </a:r>
          </a:p>
        </p:txBody>
      </p:sp>
      <p:pic>
        <p:nvPicPr>
          <p:cNvPr id="5" name="Picture 4" descr="Screenshot of the &quot;Send privately&quot; option checked (enabled).">
            <a:extLst>
              <a:ext uri="{FF2B5EF4-FFF2-40B4-BE49-F238E27FC236}">
                <a16:creationId xmlns:a16="http://schemas.microsoft.com/office/drawing/2014/main" id="{33AABCEE-F3E8-BA74-9D34-37989FBCFF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4093" y="5324383"/>
            <a:ext cx="2286000" cy="60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63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D96D95DD-BC62-A06A-5AEF-8D3A06DAC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FEDC829-6906-C7A4-5D35-559FE8FBF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dirty="0"/>
              <a:t>Polls/Quizzes | participants</a:t>
            </a:r>
          </a:p>
        </p:txBody>
      </p:sp>
      <p:pic>
        <p:nvPicPr>
          <p:cNvPr id="8" name="Picture 7" descr="Screenshot of the polls dialog.">
            <a:extLst>
              <a:ext uri="{FF2B5EF4-FFF2-40B4-BE49-F238E27FC236}">
                <a16:creationId xmlns:a16="http://schemas.microsoft.com/office/drawing/2014/main" id="{E84AED76-8B92-312C-3469-ED9C3393BF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429" y="2830770"/>
            <a:ext cx="3291840" cy="329958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A8F58A-6C7C-826C-7EFB-3A5654E19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3120"/>
            <a:ext cx="8122920" cy="4754880"/>
          </a:xfrm>
        </p:spPr>
        <p:txBody>
          <a:bodyPr>
            <a:normAutofit/>
          </a:bodyPr>
          <a:lstStyle/>
          <a:p>
            <a:r>
              <a:rPr lang="en-US" dirty="0"/>
              <a:t>Participants with cognitive disabilities:</a:t>
            </a:r>
          </a:p>
          <a:p>
            <a:pPr lvl="1"/>
            <a:r>
              <a:rPr lang="en-US" sz="2800" dirty="0"/>
              <a:t>Use plain language</a:t>
            </a:r>
          </a:p>
          <a:p>
            <a:pPr lvl="1"/>
            <a:r>
              <a:rPr lang="en-US" sz="2800" dirty="0"/>
              <a:t>Ask succinct questions</a:t>
            </a:r>
          </a:p>
          <a:p>
            <a:pPr lvl="1"/>
            <a:r>
              <a:rPr lang="en-US" sz="2800" dirty="0"/>
              <a:t>Provide sufficient time to answer</a:t>
            </a:r>
          </a:p>
          <a:p>
            <a:r>
              <a:rPr lang="en-US" sz="4000" dirty="0"/>
              <a:t>SRS users:</a:t>
            </a:r>
          </a:p>
          <a:p>
            <a:pPr lvl="1"/>
            <a:r>
              <a:rPr lang="en-US" sz="2800" dirty="0"/>
              <a:t>Notified when a poll is launched</a:t>
            </a:r>
          </a:p>
          <a:p>
            <a:pPr lvl="1"/>
            <a:r>
              <a:rPr lang="en-US" sz="2800" dirty="0"/>
              <a:t>User interface is keyboard accessible</a:t>
            </a:r>
          </a:p>
          <a:p>
            <a:pPr lvl="1"/>
            <a:r>
              <a:rPr lang="en-US" sz="2800" dirty="0"/>
              <a:t>Access to visual results may not be accessible</a:t>
            </a:r>
          </a:p>
        </p:txBody>
      </p:sp>
    </p:spTree>
    <p:extLst>
      <p:ext uri="{BB962C8B-B14F-4D97-AF65-F5344CB8AC3E}">
        <p14:creationId xmlns:p14="http://schemas.microsoft.com/office/powerpoint/2010/main" val="305294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AFAFC5-1165-9AFC-A291-39BEF2776E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50CCD674-D9DC-08F6-AD58-1C622ACCB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98CBBF-B4A7-866F-FA83-ADDAFC007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Polls/Quizzes </a:t>
            </a:r>
            <a:r>
              <a:rPr lang="en-US" sz="4800" dirty="0"/>
              <a:t>| presenter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88D1B70-CEF6-B1EC-3787-AF1C44D59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3120"/>
            <a:ext cx="8891016" cy="4206876"/>
          </a:xfrm>
        </p:spPr>
        <p:txBody>
          <a:bodyPr>
            <a:normAutofit/>
          </a:bodyPr>
          <a:lstStyle/>
          <a:p>
            <a:r>
              <a:rPr lang="en-US" dirty="0"/>
              <a:t>Provide a summary of the poll when appropriate</a:t>
            </a:r>
          </a:p>
          <a:p>
            <a:r>
              <a:rPr lang="en-US" dirty="0"/>
              <a:t>Maintain quiet during the poll</a:t>
            </a:r>
          </a:p>
          <a:p>
            <a:r>
              <a:rPr lang="en-US" dirty="0"/>
              <a:t>Ensure enough time to respond</a:t>
            </a:r>
          </a:p>
          <a:p>
            <a:pPr lvl="1"/>
            <a:r>
              <a:rPr lang="en-US" sz="2800" dirty="0"/>
              <a:t>Monitor the percentage of participant answers</a:t>
            </a:r>
          </a:p>
          <a:p>
            <a:pPr lvl="1"/>
            <a:r>
              <a:rPr lang="en-US" sz="2800" dirty="0"/>
              <a:t>“Does anyone need more time?”</a:t>
            </a:r>
          </a:p>
        </p:txBody>
      </p:sp>
      <p:pic>
        <p:nvPicPr>
          <p:cNvPr id="4" name="Picture 3" descr="information icon">
            <a:extLst>
              <a:ext uri="{FF2B5EF4-FFF2-40B4-BE49-F238E27FC236}">
                <a16:creationId xmlns:a16="http://schemas.microsoft.com/office/drawing/2014/main" id="{A9EA744F-533A-7AC9-B4EC-90DF9A41C2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486" y="2188328"/>
            <a:ext cx="946415" cy="914400"/>
          </a:xfrm>
          <a:prstGeom prst="rect">
            <a:avLst/>
          </a:prstGeom>
        </p:spPr>
      </p:pic>
      <p:pic>
        <p:nvPicPr>
          <p:cNvPr id="8" name="Picture 7" descr="quiet icon">
            <a:extLst>
              <a:ext uri="{FF2B5EF4-FFF2-40B4-BE49-F238E27FC236}">
                <a16:creationId xmlns:a16="http://schemas.microsoft.com/office/drawing/2014/main" id="{989C5233-20CD-4F1D-C29A-D172C70922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486" y="3515160"/>
            <a:ext cx="946414" cy="914400"/>
          </a:xfrm>
          <a:prstGeom prst="rect">
            <a:avLst/>
          </a:prstGeom>
        </p:spPr>
      </p:pic>
      <p:pic>
        <p:nvPicPr>
          <p:cNvPr id="10" name="Picture 9" descr="time icon&#10;">
            <a:extLst>
              <a:ext uri="{FF2B5EF4-FFF2-40B4-BE49-F238E27FC236}">
                <a16:creationId xmlns:a16="http://schemas.microsoft.com/office/drawing/2014/main" id="{86E70436-9240-2141-EBA7-DB4A41891C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486" y="4941649"/>
            <a:ext cx="946414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2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734E250D-885F-6376-C448-1F2759113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FFFFC4-6C37-FB3C-513A-CC521B6C1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dirty="0"/>
              <a:t>Whiteboards | participants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2CAE515-EFA1-DE0C-410F-E34127E60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3119"/>
            <a:ext cx="7562088" cy="4389755"/>
          </a:xfrm>
        </p:spPr>
        <p:txBody>
          <a:bodyPr>
            <a:normAutofit/>
          </a:bodyPr>
          <a:lstStyle/>
          <a:p>
            <a:r>
              <a:rPr lang="en-US" dirty="0"/>
              <a:t>Keyboard users:</a:t>
            </a:r>
          </a:p>
          <a:p>
            <a:pPr lvl="1"/>
            <a:r>
              <a:rPr lang="en-US" sz="2800" dirty="0"/>
              <a:t>Add, modify, remove, and move most objects</a:t>
            </a:r>
          </a:p>
          <a:p>
            <a:r>
              <a:rPr lang="en-US" dirty="0"/>
              <a:t>SRS users:</a:t>
            </a:r>
          </a:p>
          <a:p>
            <a:pPr lvl="1"/>
            <a:r>
              <a:rPr lang="en-US" sz="2800" dirty="0"/>
              <a:t>Read whiteboard text</a:t>
            </a:r>
          </a:p>
          <a:p>
            <a:pPr lvl="1"/>
            <a:r>
              <a:rPr lang="en-US" sz="2800" dirty="0"/>
              <a:t>Access some information about an object</a:t>
            </a:r>
          </a:p>
          <a:p>
            <a:pPr lvl="1"/>
            <a:r>
              <a:rPr lang="en-US" sz="2800" dirty="0"/>
              <a:t>Hard to determine object order/orientation</a:t>
            </a:r>
          </a:p>
          <a:p>
            <a:r>
              <a:rPr lang="en-US" dirty="0"/>
              <a:t>Pen tool requires touchscreen/mouse</a:t>
            </a:r>
          </a:p>
        </p:txBody>
      </p:sp>
      <p:pic>
        <p:nvPicPr>
          <p:cNvPr id="4" name="Picture 3" descr="Screenshot of whiteboard with shapes">
            <a:extLst>
              <a:ext uri="{FF2B5EF4-FFF2-40B4-BE49-F238E27FC236}">
                <a16:creationId xmlns:a16="http://schemas.microsoft.com/office/drawing/2014/main" id="{FA5027B3-2F68-467C-D696-9C4371D831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69" y="2342429"/>
            <a:ext cx="2743200" cy="1830586"/>
          </a:xfrm>
          <a:prstGeom prst="rect">
            <a:avLst/>
          </a:prstGeom>
        </p:spPr>
      </p:pic>
      <p:pic>
        <p:nvPicPr>
          <p:cNvPr id="10" name="Picture 9" descr="Pen tool icon">
            <a:extLst>
              <a:ext uri="{FF2B5EF4-FFF2-40B4-BE49-F238E27FC236}">
                <a16:creationId xmlns:a16="http://schemas.microsoft.com/office/drawing/2014/main" id="{0A865992-38D7-2FBF-C226-6D74B3642B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282" y="4888992"/>
            <a:ext cx="1251966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57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459E39-06C4-FF8C-7877-B2633BDD4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E14C3F1B-F445-AF98-7BD4-0F6E586C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0DD99B-0CCB-B495-4658-5F56E8B71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dirty="0"/>
              <a:t>Whiteboards | presenter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D5558C4-2A8A-1FF8-C29D-EDCC6129D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3120"/>
            <a:ext cx="8281416" cy="3834385"/>
          </a:xfrm>
        </p:spPr>
        <p:txBody>
          <a:bodyPr/>
          <a:lstStyle/>
          <a:p>
            <a:r>
              <a:rPr lang="en-US" dirty="0"/>
              <a:t>When adding visual information, provide an audio description</a:t>
            </a:r>
          </a:p>
          <a:p>
            <a:r>
              <a:rPr lang="en-US" dirty="0"/>
              <a:t>When others are adding information:</a:t>
            </a:r>
          </a:p>
          <a:p>
            <a:pPr lvl="1"/>
            <a:r>
              <a:rPr lang="en-US" sz="2800" dirty="0"/>
              <a:t>Ask them to also provide audio descriptions when needed, OR</a:t>
            </a:r>
          </a:p>
          <a:p>
            <a:pPr lvl="1"/>
            <a:r>
              <a:rPr lang="en-US" sz="2800" dirty="0"/>
              <a:t>Provide them yourself</a:t>
            </a:r>
          </a:p>
        </p:txBody>
      </p:sp>
      <p:pic>
        <p:nvPicPr>
          <p:cNvPr id="8" name="Picture 7" descr="audio description icon">
            <a:extLst>
              <a:ext uri="{FF2B5EF4-FFF2-40B4-BE49-F238E27FC236}">
                <a16:creationId xmlns:a16="http://schemas.microsoft.com/office/drawing/2014/main" id="{85DD931A-51C1-FF01-B3E9-62D5CDED67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16" y="1811642"/>
            <a:ext cx="2286000" cy="2208670"/>
          </a:xfrm>
          <a:prstGeom prst="rect">
            <a:avLst/>
          </a:prstGeom>
        </p:spPr>
      </p:pic>
      <p:pic>
        <p:nvPicPr>
          <p:cNvPr id="3" name="Picture 2" descr="Screenshot of whiteboard with shapes">
            <a:extLst>
              <a:ext uri="{FF2B5EF4-FFF2-40B4-BE49-F238E27FC236}">
                <a16:creationId xmlns:a16="http://schemas.microsoft.com/office/drawing/2014/main" id="{F145F6C2-60D6-81E2-3328-9DE0BB2A4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616" y="4141266"/>
            <a:ext cx="2743200" cy="183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31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29CF-4747-E845-6CAC-2B4B6DE92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1E036-05C4-BAB4-C534-0D76F992D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9856"/>
            <a:ext cx="10515600" cy="12364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accessiblezoom@webaim.org</a:t>
            </a:r>
            <a:b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59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9698F-B614-19C6-3527-100BA5419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WebAIM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1F32D8A-3119-B6C9-CE8B-FB1AB02666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6613" y="1958786"/>
            <a:ext cx="10515600" cy="587118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222222"/>
                </a:solidFill>
              </a:rPr>
              <a:t>@ Utah State University | Celebrating our 25</a:t>
            </a:r>
            <a:r>
              <a:rPr lang="en-US" baseline="30000" dirty="0">
                <a:solidFill>
                  <a:srgbClr val="222222"/>
                </a:solidFill>
              </a:rPr>
              <a:t>th</a:t>
            </a:r>
            <a:r>
              <a:rPr lang="en-US" dirty="0">
                <a:solidFill>
                  <a:srgbClr val="222222"/>
                </a:solidFill>
              </a:rPr>
              <a:t> anniversary</a:t>
            </a: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AF54D7D7-7E9D-7EB2-72C1-0E0328847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" b="318"/>
          <a:stretch/>
        </p:blipFill>
        <p:spPr>
          <a:xfrm>
            <a:off x="446468" y="3011058"/>
            <a:ext cx="914400" cy="914400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1CD73-A549-8FA2-7C27-B00531FD7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6477" y="3136002"/>
            <a:ext cx="4058605" cy="664512"/>
          </a:xfrm>
        </p:spPr>
        <p:txBody>
          <a:bodyPr>
            <a:normAutofit/>
          </a:bodyPr>
          <a:lstStyle/>
          <a:p>
            <a:r>
              <a:rPr lang="en-US" sz="4000" dirty="0"/>
              <a:t>Training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3DA479-5E83-1874-72D6-996ADB960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276" y="4046213"/>
            <a:ext cx="6685852" cy="2783021"/>
          </a:xfrm>
        </p:spPr>
        <p:txBody>
          <a:bodyPr/>
          <a:lstStyle/>
          <a:p>
            <a:r>
              <a:rPr lang="en-US" dirty="0">
                <a:latin typeface="+mj-lt"/>
              </a:rPr>
              <a:t>Web Accessibility </a:t>
            </a:r>
            <a:r>
              <a:rPr lang="en-US" sz="2800" dirty="0">
                <a:latin typeface="+mj-lt"/>
              </a:rPr>
              <a:t>(virtual/f2f)</a:t>
            </a:r>
          </a:p>
          <a:p>
            <a:r>
              <a:rPr lang="en-US" dirty="0">
                <a:latin typeface="+mj-lt"/>
              </a:rPr>
              <a:t>Document Accessibility </a:t>
            </a:r>
            <a:r>
              <a:rPr lang="en-US" sz="2800" dirty="0">
                <a:latin typeface="+mj-lt"/>
              </a:rPr>
              <a:t>(online)</a:t>
            </a:r>
          </a:p>
          <a:p>
            <a:r>
              <a:rPr lang="en-US" dirty="0">
                <a:latin typeface="+mj-lt"/>
              </a:rPr>
              <a:t>Zoom Accessibility </a:t>
            </a:r>
            <a:r>
              <a:rPr lang="en-US" sz="2800" dirty="0">
                <a:latin typeface="+mj-lt"/>
              </a:rPr>
              <a:t>(online | Jan 2025)</a:t>
            </a: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91587283-B81D-B54E-D63B-DAF68F0C2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" b="318"/>
          <a:stretch/>
        </p:blipFill>
        <p:spPr>
          <a:xfrm>
            <a:off x="7282180" y="3011058"/>
            <a:ext cx="914400" cy="914400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975EA5-5881-643C-7BAF-92E485F05B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81870" y="3136002"/>
            <a:ext cx="4058605" cy="665430"/>
          </a:xfrm>
        </p:spPr>
        <p:txBody>
          <a:bodyPr>
            <a:normAutofit/>
          </a:bodyPr>
          <a:lstStyle/>
          <a:p>
            <a:r>
              <a:rPr lang="en-US" sz="4000" dirty="0"/>
              <a:t>Services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94A11A-7291-5745-735F-00ADDACD77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57288" y="4046213"/>
            <a:ext cx="5183188" cy="2783021"/>
          </a:xfrm>
        </p:spPr>
        <p:txBody>
          <a:bodyPr/>
          <a:lstStyle/>
          <a:p>
            <a:r>
              <a:rPr lang="en-US" dirty="0">
                <a:latin typeface="+mj-lt"/>
              </a:rPr>
              <a:t>Website Evaluations</a:t>
            </a:r>
          </a:p>
          <a:p>
            <a:r>
              <a:rPr lang="en-US" dirty="0">
                <a:latin typeface="+mj-lt"/>
              </a:rPr>
              <a:t>WAVE Tools Suite</a:t>
            </a:r>
          </a:p>
          <a:p>
            <a:r>
              <a:rPr lang="en-US" dirty="0">
                <a:latin typeface="+mj-lt"/>
              </a:rPr>
              <a:t>Strategic Consultation</a:t>
            </a:r>
          </a:p>
        </p:txBody>
      </p:sp>
    </p:spTree>
    <p:extLst>
      <p:ext uri="{BB962C8B-B14F-4D97-AF65-F5344CB8AC3E}">
        <p14:creationId xmlns:p14="http://schemas.microsoft.com/office/powerpoint/2010/main" val="208435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3" grpId="0" build="p"/>
      <p:bldP spid="4" grpId="0" build="p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7AF48-972A-8012-37CB-2C6966DC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Note 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17C3C-BB67-F402-3074-0518F5C77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566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800" dirty="0"/>
              <a:t>Zoom is a </a:t>
            </a:r>
            <a:r>
              <a:rPr lang="en-US" sz="4800" i="1" dirty="0"/>
              <a:t>dynamic</a:t>
            </a:r>
            <a:r>
              <a:rPr lang="en-US" sz="4800" dirty="0"/>
              <a:t> platform.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800" dirty="0"/>
              <a:t>This information is based 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800" dirty="0"/>
              <a:t>our latest review and testing.</a:t>
            </a:r>
          </a:p>
        </p:txBody>
      </p:sp>
    </p:spTree>
    <p:extLst>
      <p:ext uri="{BB962C8B-B14F-4D97-AF65-F5344CB8AC3E}">
        <p14:creationId xmlns:p14="http://schemas.microsoft.com/office/powerpoint/2010/main" val="2632356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09BC0-9F53-A2BF-5E4A-4C754713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Five Zoom Tools</a:t>
            </a:r>
          </a:p>
        </p:txBody>
      </p: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19FFCFF0-25D1-BF34-EE20-BE341342A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>
          <a:xfrm>
            <a:off x="164292" y="2743200"/>
            <a:ext cx="2194560" cy="1327708"/>
          </a:xfr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B1DB999-055C-7E34-0733-673E5BE4DE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1204" y="4311850"/>
            <a:ext cx="2177648" cy="544513"/>
          </a:xfrm>
        </p:spPr>
        <p:txBody>
          <a:bodyPr>
            <a:noAutofit/>
          </a:bodyPr>
          <a:lstStyle/>
          <a:p>
            <a:r>
              <a:rPr lang="en-US" sz="3000" dirty="0"/>
              <a:t>Reactions</a:t>
            </a: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856C192F-7894-C01D-51B0-657B7D9398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>
          <a:xfrm>
            <a:off x="2578001" y="2743200"/>
            <a:ext cx="2194560" cy="1327708"/>
          </a:xfr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56A6CC1-6521-8F0E-6FFF-0F7F1EA6D4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578001" y="4311852"/>
            <a:ext cx="2194560" cy="544513"/>
          </a:xfrm>
        </p:spPr>
        <p:txBody>
          <a:bodyPr>
            <a:noAutofit/>
          </a:bodyPr>
          <a:lstStyle/>
          <a:p>
            <a:r>
              <a:rPr lang="en-US" sz="3000" dirty="0"/>
              <a:t>Chat</a:t>
            </a:r>
          </a:p>
        </p:txBody>
      </p:sp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6EE4B37E-B2B4-A958-51F1-DBC41E658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>
          <a:xfrm>
            <a:off x="4991710" y="2743200"/>
            <a:ext cx="2194560" cy="1327708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48CCC1A-431A-1496-641E-DC100A9550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91709" y="4311852"/>
            <a:ext cx="2194559" cy="544513"/>
          </a:xfrm>
        </p:spPr>
        <p:txBody>
          <a:bodyPr>
            <a:noAutofit/>
          </a:bodyPr>
          <a:lstStyle/>
          <a:p>
            <a:r>
              <a:rPr lang="en-US" sz="3000" dirty="0"/>
              <a:t>Q &amp; A</a:t>
            </a:r>
          </a:p>
        </p:txBody>
      </p:sp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4153DD23-F042-6F93-0EA5-05427FA78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>
          <a:xfrm>
            <a:off x="7405419" y="2743200"/>
            <a:ext cx="2194560" cy="1327708"/>
          </a:xfr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7BB9F96-6F59-4426-3101-400AD639D7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405416" y="4311852"/>
            <a:ext cx="2194563" cy="544513"/>
          </a:xfrm>
        </p:spPr>
        <p:txBody>
          <a:bodyPr>
            <a:noAutofit/>
          </a:bodyPr>
          <a:lstStyle/>
          <a:p>
            <a:r>
              <a:rPr lang="en-US" sz="3000" dirty="0"/>
              <a:t>Polls/quizzes</a:t>
            </a:r>
          </a:p>
        </p:txBody>
      </p:sp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19860AB3-B990-ADB4-A78A-CC023D072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b="419"/>
          <a:stretch/>
        </p:blipFill>
        <p:spPr>
          <a:xfrm>
            <a:off x="9804120" y="2743200"/>
            <a:ext cx="2194560" cy="1327708"/>
          </a:xfr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5476580-ED26-C0F4-9788-DF2F47AC053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787204" y="4311850"/>
            <a:ext cx="2211476" cy="544513"/>
          </a:xfrm>
        </p:spPr>
        <p:txBody>
          <a:bodyPr>
            <a:noAutofit/>
          </a:bodyPr>
          <a:lstStyle/>
          <a:p>
            <a:r>
              <a:rPr lang="en-US" sz="3000" dirty="0"/>
              <a:t>Whiteboards</a:t>
            </a:r>
          </a:p>
        </p:txBody>
      </p:sp>
    </p:spTree>
    <p:extLst>
      <p:ext uri="{BB962C8B-B14F-4D97-AF65-F5344CB8AC3E}">
        <p14:creationId xmlns:p14="http://schemas.microsoft.com/office/powerpoint/2010/main" val="359349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  <p:bldP spid="11" grpId="0" build="p"/>
      <p:bldP spid="12" grpId="0" build="p"/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4056A-2043-3C4C-11BE-2FB49BEF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Roles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43CF557-1DCE-776A-9698-0A5CF0DCCC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/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C217D8-D32F-7F42-7890-5732349217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Participants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1461701C-9585-53B7-D5CD-5652CD2D0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/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3A6AA9-E884-7455-AF38-C470C2B8C8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Presenter</a:t>
            </a:r>
          </a:p>
        </p:txBody>
      </p:sp>
    </p:spTree>
    <p:extLst>
      <p:ext uri="{BB962C8B-B14F-4D97-AF65-F5344CB8AC3E}">
        <p14:creationId xmlns:p14="http://schemas.microsoft.com/office/powerpoint/2010/main" val="95158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48ACC770-0DAD-3575-7545-BC9623A61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D396EE-FEDD-CD3D-2B53-E3FCAC1B9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Reactions | participants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574A6E5-9B18-70FB-B8A2-275B40EA4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3120"/>
            <a:ext cx="6818376" cy="4206875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</a:pPr>
            <a:r>
              <a:rPr lang="en-US" sz="3600" dirty="0">
                <a:solidFill>
                  <a:srgbClr val="222222"/>
                </a:solidFill>
              </a:rPr>
              <a:t>NOT presented directly to screen reading software (SRS) users (JAWS, NVDA, Voice Over)</a:t>
            </a:r>
          </a:p>
          <a:p>
            <a:pPr>
              <a:lnSpc>
                <a:spcPct val="125000"/>
              </a:lnSpc>
            </a:pPr>
            <a:r>
              <a:rPr lang="en-US" sz="3600" dirty="0">
                <a:solidFill>
                  <a:srgbClr val="222222"/>
                </a:solidFill>
              </a:rPr>
              <a:t>When an SRS user is a Host they are alerted to a raised hand</a:t>
            </a:r>
          </a:p>
        </p:txBody>
      </p:sp>
      <p:pic>
        <p:nvPicPr>
          <p:cNvPr id="4" name="Picture 3" descr="Screenshot of the Reactions menu">
            <a:extLst>
              <a:ext uri="{FF2B5EF4-FFF2-40B4-BE49-F238E27FC236}">
                <a16:creationId xmlns:a16="http://schemas.microsoft.com/office/drawing/2014/main" id="{9EED0FD3-3319-7D3F-4063-B9CC43AA6E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466" y="2357007"/>
            <a:ext cx="3657600" cy="270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27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9B0B1C-69BF-965E-FA4D-EA4F28E8C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E9611448-B873-6D6B-D754-DFAC7DDB91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151B1C-4F64-CE42-9A57-E636EB51F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Reactions </a:t>
            </a:r>
            <a:r>
              <a:rPr lang="en-US" sz="4800" dirty="0"/>
              <a:t>| presenter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6F564F-7AEA-F4FF-FCFE-58A192BDC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3120"/>
            <a:ext cx="8891016" cy="4578096"/>
          </a:xfrm>
        </p:spPr>
        <p:txBody>
          <a:bodyPr>
            <a:normAutofit/>
          </a:bodyPr>
          <a:lstStyle/>
          <a:p>
            <a:r>
              <a:rPr lang="en-US" dirty="0"/>
              <a:t>When appropriate share verbally :</a:t>
            </a:r>
            <a:br>
              <a:rPr lang="en-US" dirty="0"/>
            </a:br>
            <a:r>
              <a:rPr lang="en-US" dirty="0"/>
              <a:t>“I see a number of you are clapping your hands for this idea.”</a:t>
            </a:r>
          </a:p>
          <a:p>
            <a:r>
              <a:rPr lang="en-US" dirty="0"/>
              <a:t>Raised hand does not dismiss automatically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Open the Participants panel.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Find the participant in the list.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Click the “lower hand” button.</a:t>
            </a:r>
          </a:p>
        </p:txBody>
      </p:sp>
      <p:pic>
        <p:nvPicPr>
          <p:cNvPr id="4" name="Picture 3" descr="clapping hands reaction">
            <a:extLst>
              <a:ext uri="{FF2B5EF4-FFF2-40B4-BE49-F238E27FC236}">
                <a16:creationId xmlns:a16="http://schemas.microsoft.com/office/drawing/2014/main" id="{12196603-B09E-3AFE-2383-50B4288CFC7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328" y="2662097"/>
            <a:ext cx="914400" cy="914400"/>
          </a:xfrm>
          <a:prstGeom prst="rect">
            <a:avLst/>
          </a:prstGeom>
        </p:spPr>
      </p:pic>
      <p:pic>
        <p:nvPicPr>
          <p:cNvPr id="11" name="Picture 10" descr="raised hand reaction">
            <a:extLst>
              <a:ext uri="{FF2B5EF4-FFF2-40B4-BE49-F238E27FC236}">
                <a16:creationId xmlns:a16="http://schemas.microsoft.com/office/drawing/2014/main" id="{BCDDB319-7EF5-8426-5C8A-A75FC42F4A6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328" y="4195428"/>
            <a:ext cx="914400" cy="914400"/>
          </a:xfrm>
          <a:prstGeom prst="rect">
            <a:avLst/>
          </a:prstGeom>
        </p:spPr>
      </p:pic>
      <p:pic>
        <p:nvPicPr>
          <p:cNvPr id="9" name="Picture 8" descr="Screenshot of the &quot;lower hand&quot; button.">
            <a:extLst>
              <a:ext uri="{FF2B5EF4-FFF2-40B4-BE49-F238E27FC236}">
                <a16:creationId xmlns:a16="http://schemas.microsoft.com/office/drawing/2014/main" id="{4353F454-2734-B2B5-E499-4B612EF04A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688" y="5254436"/>
            <a:ext cx="2011680" cy="63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22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CD14E-3FD9-90E3-361A-D6694BE59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Chat </a:t>
            </a:r>
            <a:r>
              <a:rPr lang="en-US" sz="4800" dirty="0"/>
              <a:t>| participants</a:t>
            </a:r>
            <a:endParaRPr lang="en-US" dirty="0"/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5CF27C09-5DFD-BD9C-0F76-675902928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/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716672-3AEF-74FC-229A-FC2B592BB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3120"/>
            <a:ext cx="8854440" cy="3657600"/>
          </a:xfrm>
        </p:spPr>
        <p:txBody>
          <a:bodyPr/>
          <a:lstStyle/>
          <a:p>
            <a:r>
              <a:rPr lang="en-US" dirty="0"/>
              <a:t>A large volume of Chat and/or off-topic messages can distract or overload some users, especially during presentations</a:t>
            </a:r>
          </a:p>
          <a:p>
            <a:r>
              <a:rPr lang="en-US" dirty="0"/>
              <a:t>SRS users receive an alert for each public Chat message—they may disable these alerts</a:t>
            </a:r>
          </a:p>
        </p:txBody>
      </p:sp>
      <p:pic>
        <p:nvPicPr>
          <p:cNvPr id="5" name="Picture 4" descr="cognitive overload icon">
            <a:extLst>
              <a:ext uri="{FF2B5EF4-FFF2-40B4-BE49-F238E27FC236}">
                <a16:creationId xmlns:a16="http://schemas.microsoft.com/office/drawing/2014/main" id="{42BE3F1E-259F-2219-AAE8-A5BFFDC5202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82200" y="2432304"/>
            <a:ext cx="1371600" cy="1371600"/>
          </a:xfrm>
          <a:prstGeom prst="rect">
            <a:avLst/>
          </a:prstGeom>
        </p:spPr>
      </p:pic>
      <p:pic>
        <p:nvPicPr>
          <p:cNvPr id="4" name="Picture 3" descr="Alert icon">
            <a:extLst>
              <a:ext uri="{FF2B5EF4-FFF2-40B4-BE49-F238E27FC236}">
                <a16:creationId xmlns:a16="http://schemas.microsoft.com/office/drawing/2014/main" id="{82E151AA-ED5E-20A1-63E5-7D452F22C6A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4410456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45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356B05-5627-6BC0-34B6-644620205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1356C-1897-ABBB-64E4-8222D01A7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Chat </a:t>
            </a:r>
            <a:r>
              <a:rPr lang="en-US" sz="4800" dirty="0"/>
              <a:t>| presenter</a:t>
            </a:r>
            <a:endParaRPr lang="en-US" dirty="0"/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E3D152AC-FB6D-878B-4FE7-66B17CC38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" b="94"/>
          <a:stretch/>
        </p:blipFill>
        <p:spPr/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8A09A15-D046-7BEA-794E-B4BFFEEBE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3120"/>
            <a:ext cx="10515600" cy="4651248"/>
          </a:xfrm>
        </p:spPr>
        <p:txBody>
          <a:bodyPr>
            <a:normAutofit/>
          </a:bodyPr>
          <a:lstStyle/>
          <a:p>
            <a:r>
              <a:rPr lang="en-US" dirty="0"/>
              <a:t>Sharing Chat messages verbally: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State that you are responding to a Chat message or question.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Read or summarize the message.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When appropriate, respond or invite someone to respond.</a:t>
            </a:r>
          </a:p>
          <a:p>
            <a:pPr marL="571500" indent="-571500"/>
            <a:r>
              <a:rPr lang="en-US" dirty="0"/>
              <a:t>For high-volume/off-topic messages: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US" sz="2800" dirty="0"/>
              <a:t>Share verbal guidelines with participants, OR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US" sz="2800" dirty="0"/>
              <a:t>Limit Chat to Hosts and Co-hosts</a:t>
            </a:r>
          </a:p>
        </p:txBody>
      </p:sp>
    </p:spTree>
    <p:extLst>
      <p:ext uri="{BB962C8B-B14F-4D97-AF65-F5344CB8AC3E}">
        <p14:creationId xmlns:p14="http://schemas.microsoft.com/office/powerpoint/2010/main" val="226683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B503044C3F794593FA5BF4F83B2A61" ma:contentTypeVersion="15" ma:contentTypeDescription="Create a new document." ma:contentTypeScope="" ma:versionID="d8411bc9c7f004557bab80a1532c6b70">
  <xsd:schema xmlns:xsd="http://www.w3.org/2001/XMLSchema" xmlns:xs="http://www.w3.org/2001/XMLSchema" xmlns:p="http://schemas.microsoft.com/office/2006/metadata/properties" xmlns:ns3="9d245cf2-093c-466d-a27e-d50ea5bd444a" xmlns:ns4="2ea44add-bec0-48da-a3af-73d07010460e" targetNamespace="http://schemas.microsoft.com/office/2006/metadata/properties" ma:root="true" ma:fieldsID="e62dccd149d9ea3ebd27635188dbb189" ns3:_="" ns4:_="">
    <xsd:import namespace="9d245cf2-093c-466d-a27e-d50ea5bd444a"/>
    <xsd:import namespace="2ea44add-bec0-48da-a3af-73d07010460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ObjectDetectorVersions" minOccurs="0"/>
                <xsd:element ref="ns4:MediaServiceSearchProperties" minOccurs="0"/>
                <xsd:element ref="ns4:MediaServiceDateTaken" minOccurs="0"/>
                <xsd:element ref="ns4:_activity" minOccurs="0"/>
                <xsd:element ref="ns4:MediaServiceGenerationTime" minOccurs="0"/>
                <xsd:element ref="ns4:MediaServiceEventHashCode" minOccurs="0"/>
                <xsd:element ref="ns4:MediaServiceSystemTag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45cf2-093c-466d-a27e-d50ea5bd44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44add-bec0-48da-a3af-73d0701046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ea44add-bec0-48da-a3af-73d07010460e" xsi:nil="true"/>
  </documentManagement>
</p:properties>
</file>

<file path=customXml/itemProps1.xml><?xml version="1.0" encoding="utf-8"?>
<ds:datastoreItem xmlns:ds="http://schemas.openxmlformats.org/officeDocument/2006/customXml" ds:itemID="{D523DD45-2181-4392-AC82-29623EFA31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245cf2-093c-466d-a27e-d50ea5bd444a"/>
    <ds:schemaRef ds:uri="2ea44add-bec0-48da-a3af-73d0701046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2921AF-F7A2-422B-BD87-7203C9360E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EDB76F-65C3-460F-A984-800BA26ED332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2ea44add-bec0-48da-a3af-73d07010460e"/>
    <ds:schemaRef ds:uri="http://purl.org/dc/terms/"/>
    <ds:schemaRef ds:uri="http://purl.org/dc/dcmitype/"/>
    <ds:schemaRef ds:uri="http://schemas.microsoft.com/office/infopath/2007/PartnerControls"/>
    <ds:schemaRef ds:uri="9d245cf2-093c-466d-a27e-d50ea5bd444a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937</TotalTime>
  <Words>733</Words>
  <Application>Microsoft Office PowerPoint</Application>
  <PresentationFormat>Widescreen</PresentationFormat>
  <Paragraphs>127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Office 2013 - 2022 Theme</vt:lpstr>
      <vt:lpstr>Optimizing the use of tools during Zoom presentations</vt:lpstr>
      <vt:lpstr>About WebAIM</vt:lpstr>
      <vt:lpstr>Please Note 😁</vt:lpstr>
      <vt:lpstr>Five Zoom Tools</vt:lpstr>
      <vt:lpstr>Two Roles</vt:lpstr>
      <vt:lpstr>Reactions | participants</vt:lpstr>
      <vt:lpstr>Reactions | presenter</vt:lpstr>
      <vt:lpstr>Chat | participants</vt:lpstr>
      <vt:lpstr>Chat | presenter</vt:lpstr>
      <vt:lpstr>Q &amp; A | participants</vt:lpstr>
      <vt:lpstr>Q &amp; A | presenter</vt:lpstr>
      <vt:lpstr>Polls/Quizzes | participants</vt:lpstr>
      <vt:lpstr>Polls/Quizzes | presenter</vt:lpstr>
      <vt:lpstr>Whiteboards | participants</vt:lpstr>
      <vt:lpstr>Whiteboards | presenter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George Joeckel III</dc:creator>
  <cp:lastModifiedBy>George Joeckel III</cp:lastModifiedBy>
  <cp:revision>8</cp:revision>
  <dcterms:created xsi:type="dcterms:W3CDTF">2024-10-29T14:48:20Z</dcterms:created>
  <dcterms:modified xsi:type="dcterms:W3CDTF">2024-11-07T21:03:42Z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0x010100F7B503044C3F794593FA5BF4F83B2A61</vt:lpwstr>
  </property>
</Properties>
</file>