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9"/>
  </p:notesMasterIdLst>
  <p:sldIdLst>
    <p:sldId id="256" r:id="rId2"/>
    <p:sldId id="282" r:id="rId3"/>
    <p:sldId id="281" r:id="rId4"/>
    <p:sldId id="257" r:id="rId5"/>
    <p:sldId id="258" r:id="rId6"/>
    <p:sldId id="259" r:id="rId7"/>
    <p:sldId id="280" r:id="rId8"/>
    <p:sldId id="261" r:id="rId9"/>
    <p:sldId id="283" r:id="rId10"/>
    <p:sldId id="263" r:id="rId11"/>
    <p:sldId id="264" r:id="rId12"/>
    <p:sldId id="265" r:id="rId13"/>
    <p:sldId id="266" r:id="rId14"/>
    <p:sldId id="267" r:id="rId15"/>
    <p:sldId id="268" r:id="rId16"/>
    <p:sldId id="28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17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bb3783a93_9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7bb3783a93_9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4d12630c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a4d12630c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4d12630c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a4d12630c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4d12630c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a4d12630c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4d12630c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a4d12630c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4d12630c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a4d12630c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4d12630c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a4d12630c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4d12630c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a4d12630c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4d12630c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a4d12630c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892851ff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a892851ff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892851ff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a892851ff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4d12630c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a4d12630c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892851ff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a892851ff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892851ff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a892851ff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892851f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a892851ff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4d12630cf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4d12630cf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bb3783a93_9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7bb3783a93_9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bb3783a93_9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7bb3783a93_9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4d12630c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a4d12630c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3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4d12630c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a4d12630c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4d12630c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a4d12630c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4d12630c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a4d12630c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4d12630c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a4d12630c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nd intr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2" descr="ASU_Horiz_RGB_Digital_MaroonGold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068" y="187047"/>
            <a:ext cx="3844970" cy="10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 2">
  <p:cSld name="Gold chapter break or bold statement gold_2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 1">
  <p:cSld name="Gold chapter break or bold statement gold_1">
    <p:bg>
      <p:bgPr>
        <a:solidFill>
          <a:schemeClr val="accen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break bar">
  <p:cSld name="Chapter break ba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break maroon bar">
  <p:cSld name="Chapter break maroon ba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3 column 1">
  <p:cSld name="Headline with 3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3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 1">
  <p:cSld name="TITLE_ONL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311699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265500" y="393025"/>
            <a:ext cx="48438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ubTitle" idx="1"/>
          </p:nvPr>
        </p:nvSpPr>
        <p:spPr>
          <a:xfrm>
            <a:off x="5451275" y="571350"/>
            <a:ext cx="29046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Two Column Format Gold Right">
  <p:cSld name="Section title and description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break agenda">
  <p:cSld name="Custom Layout 1 1_1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3664990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100">
              <a:solidFill>
                <a:schemeClr val="accent1"/>
              </a:solidFill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925925" y="1039900"/>
            <a:ext cx="3589500" cy="275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0575" y="1204825"/>
            <a:ext cx="8031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3 column">
  <p:cSld name="1_Title onl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3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ubTitle" idx="1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 out plus image">
  <p:cSld name="CUSTOM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18900" y="228975"/>
            <a:ext cx="1860300" cy="23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9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Intro Option 2">
  <p:cSld name="Cover Intro Option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ubTitle" idx="1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375" y="3799424"/>
            <a:ext cx="34647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links.asu.edu/soc-m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com.linkedin.android.lite&amp;hl=en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play.google.com/store/apps/details?id=com.nam.fbwrapper&amp;hl=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twitterrific.com/ios" TargetMode="External"/><Relationship Id="rId5" Type="http://schemas.openxmlformats.org/officeDocument/2006/relationships/hyperlink" Target="https://twitterrific.com/mac" TargetMode="External"/><Relationship Id="rId10" Type="http://schemas.openxmlformats.org/officeDocument/2006/relationships/hyperlink" Target="https://youdescribe.org/" TargetMode="External"/><Relationship Id="rId4" Type="http://schemas.openxmlformats.org/officeDocument/2006/relationships/hyperlink" Target="http://www.easychirp.com/" TargetMode="External"/><Relationship Id="rId9" Type="http://schemas.openxmlformats.org/officeDocument/2006/relationships/hyperlink" Target="https://support.google.com/youtube/answer/6087602?hl=en&amp;co=GENIE.Platform=Android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11ytips?lang=en" TargetMode="External"/><Relationship Id="rId3" Type="http://schemas.openxmlformats.org/officeDocument/2006/relationships/hyperlink" Target="http://www.facebook.com/accessibility" TargetMode="External"/><Relationship Id="rId7" Type="http://schemas.openxmlformats.org/officeDocument/2006/relationships/hyperlink" Target="https://www.linkedin.com/accessibilit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help.instagram.com/1178723545597542" TargetMode="External"/><Relationship Id="rId5" Type="http://schemas.openxmlformats.org/officeDocument/2006/relationships/hyperlink" Target="https://www.facebook.com/help/485531161504971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facebook.com/help/141636465971794" TargetMode="External"/><Relationship Id="rId9" Type="http://schemas.openxmlformats.org/officeDocument/2006/relationships/hyperlink" Target="https://support.google.com/youtube/answer/189278?hl=e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ibilityoz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0" descr="AS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26" y="3775825"/>
            <a:ext cx="1871624" cy="10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0"/>
          <p:cNvSpPr txBox="1"/>
          <p:nvPr/>
        </p:nvSpPr>
        <p:spPr>
          <a:xfrm>
            <a:off x="6156800" y="3984174"/>
            <a:ext cx="2656500" cy="99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Kathy Marks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IT Accessibility Coordinator</a:t>
            </a:r>
            <a:endParaRPr sz="1600" dirty="0"/>
          </a:p>
          <a:p>
            <a:pPr lvl="0"/>
            <a:r>
              <a:rPr lang="en-US" b="1" dirty="0">
                <a:hlinkClick r:id="rId4"/>
              </a:rPr>
              <a:t>links.asu.edu/soc-med</a:t>
            </a:r>
            <a:endParaRPr b="1" dirty="0"/>
          </a:p>
        </p:txBody>
      </p:sp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311700" y="826024"/>
            <a:ext cx="6246300" cy="190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6000" dirty="0">
                <a:solidFill>
                  <a:srgbClr val="FFFFFF"/>
                </a:solidFill>
                <a:highlight>
                  <a:schemeClr val="dk1"/>
                </a:highlight>
              </a:rPr>
              <a:t>Accessible</a:t>
            </a:r>
            <a:r>
              <a:rPr lang="en" sz="6000" dirty="0"/>
              <a:t> Social Media</a:t>
            </a:r>
            <a:endParaRPr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650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Make your account accessibility friendly. </a:t>
            </a:r>
            <a:br>
              <a:rPr lang="en" sz="1200"/>
            </a:br>
            <a:endParaRPr/>
          </a:p>
        </p:txBody>
      </p:sp>
      <p:sp>
        <p:nvSpPr>
          <p:cNvPr id="126" name="Google Shape;126;p27"/>
          <p:cNvSpPr/>
          <p:nvPr/>
        </p:nvSpPr>
        <p:spPr>
          <a:xfrm>
            <a:off x="431525" y="1265400"/>
            <a:ext cx="63804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Provide your contact information on your media page.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Post to multiple social media outlets.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Use multiple communication channels.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Highlight alternative apps.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 sz="1800"/>
              <a:t>Point out the platform's accessibility tips.</a:t>
            </a:r>
            <a:endParaRPr sz="1800"/>
          </a:p>
        </p:txBody>
      </p:sp>
      <p:pic>
        <p:nvPicPr>
          <p:cNvPr id="127" name="Google Shape;127;p27" descr="Red paper heart with &quot;Social Media&quot; on 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400" y="1919100"/>
            <a:ext cx="3119850" cy="26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650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Provide your contact info </a:t>
            </a:r>
            <a:br>
              <a:rPr lang="en" sz="1200"/>
            </a:br>
            <a:endParaRPr/>
          </a:p>
        </p:txBody>
      </p:sp>
      <p:sp>
        <p:nvSpPr>
          <p:cNvPr id="133" name="Google Shape;133;p28"/>
          <p:cNvSpPr/>
          <p:nvPr/>
        </p:nvSpPr>
        <p:spPr>
          <a:xfrm>
            <a:off x="431525" y="1265400"/>
            <a:ext cx="35286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Prominently display your contact information on your main social media page.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Provide an email address and phone number where a user can contact you with questions if the platform allows.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For example, in Twitter, a short description is allowed with a location and URL.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pic>
        <p:nvPicPr>
          <p:cNvPr id="134" name="Google Shape;134;p28" descr="Mobile view of ASU's Twitter page, showing ASU's location at Tempe, AZ, a link to asu.edu. and an email icon-link for contacting ASU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4750" y="1416325"/>
            <a:ext cx="4309101" cy="29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650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Post to multiple social media platforms. </a:t>
            </a:r>
            <a:br>
              <a:rPr lang="en" sz="1200"/>
            </a:br>
            <a:endParaRPr/>
          </a:p>
        </p:txBody>
      </p:sp>
      <p:sp>
        <p:nvSpPr>
          <p:cNvPr id="140" name="Google Shape;140;p29"/>
          <p:cNvSpPr/>
          <p:nvPr/>
        </p:nvSpPr>
        <p:spPr>
          <a:xfrm>
            <a:off x="2202975" y="1393975"/>
            <a:ext cx="38463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Different users find different social media apps accessible. Make sure to post to a variety to reach as many users as possible.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pic>
        <p:nvPicPr>
          <p:cNvPr id="141" name="Google Shape;14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0" y="2135750"/>
            <a:ext cx="7981902" cy="30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265500" y="115025"/>
            <a:ext cx="3219300" cy="21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000"/>
              <a:t>Use multiple communication channels.  </a:t>
            </a:r>
            <a:br>
              <a:rPr lang="en" sz="1200"/>
            </a:br>
            <a:endParaRPr/>
          </a:p>
        </p:txBody>
      </p:sp>
      <p:sp>
        <p:nvSpPr>
          <p:cNvPr id="147" name="Google Shape;147;p30"/>
          <p:cNvSpPr/>
          <p:nvPr/>
        </p:nvSpPr>
        <p:spPr>
          <a:xfrm>
            <a:off x="265500" y="1899025"/>
            <a:ext cx="4123200" cy="2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Provide your social media feed on your website or via email.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 HTML version of your feed may be more accessible for some people.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Provide your feed via email and offer options for weekly and daily digests.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pic>
        <p:nvPicPr>
          <p:cNvPr id="148" name="Google Shape;148;p30" descr="Barret Honors College's Twitter fe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450" y="307125"/>
            <a:ext cx="2563375" cy="444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278" y="4414675"/>
            <a:ext cx="4208083" cy="5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5168250" y="1705575"/>
            <a:ext cx="3814200" cy="27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Twitter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EasyChirp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Twitterrific on Mac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Twitterrific on iOS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Metal for Android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LinkedIn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dk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 Lite for Android</a:t>
            </a:r>
            <a:endParaRPr/>
          </a:p>
        </p:txBody>
      </p:sp>
      <p:sp>
        <p:nvSpPr>
          <p:cNvPr id="154" name="Google Shape;154;p31"/>
          <p:cNvSpPr/>
          <p:nvPr/>
        </p:nvSpPr>
        <p:spPr>
          <a:xfrm>
            <a:off x="469925" y="1705575"/>
            <a:ext cx="4425900" cy="28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Facebook</a:t>
            </a:r>
            <a:endParaRPr sz="1800" b="1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The mobile view of Facebook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 dirty="0">
                <a:solidFill>
                  <a:schemeClr val="hlink"/>
                </a:solidFill>
                <a:hlinkClick r:id="rId7"/>
              </a:rPr>
              <a:t>Metal for Android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/>
              <a:t>YouTube</a:t>
            </a:r>
            <a:endParaRPr sz="1800" b="1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 dirty="0">
                <a:solidFill>
                  <a:schemeClr val="hlink"/>
                </a:solidFill>
                <a:hlinkClick r:id="rId9"/>
              </a:rPr>
              <a:t>Accessibility for YouTube Android mobile app</a:t>
            </a:r>
            <a:r>
              <a:rPr lang="en" sz="1800" dirty="0"/>
              <a:t>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 dirty="0">
                <a:solidFill>
                  <a:schemeClr val="hlink"/>
                </a:solidFill>
                <a:hlinkClick r:id="rId10"/>
              </a:rPr>
              <a:t>YouDescribe for desktop or iOS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  <p:sp>
        <p:nvSpPr>
          <p:cNvPr id="156" name="Google Shape;156;p31"/>
          <p:cNvSpPr txBox="1"/>
          <p:nvPr/>
        </p:nvSpPr>
        <p:spPr>
          <a:xfrm>
            <a:off x="469925" y="1207625"/>
            <a:ext cx="74388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Point out alternative apps that may be more accessible.</a:t>
            </a:r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650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List alternative apps that are more accessible . </a:t>
            </a:r>
            <a:br>
              <a:rPr lang="en" sz="1200"/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650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Point out the platform's accessibility tips </a:t>
            </a:r>
            <a:br>
              <a:rPr lang="en" sz="1200"/>
            </a:br>
            <a:endParaRPr/>
          </a:p>
        </p:txBody>
      </p:sp>
      <p:sp>
        <p:nvSpPr>
          <p:cNvPr id="163" name="Google Shape;163;p32"/>
          <p:cNvSpPr/>
          <p:nvPr/>
        </p:nvSpPr>
        <p:spPr>
          <a:xfrm>
            <a:off x="406750" y="1207625"/>
            <a:ext cx="82455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Highlight accessibility tips and give links to help pages.</a:t>
            </a:r>
            <a:endParaRPr sz="1800"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Facebook</a:t>
            </a:r>
            <a:endParaRPr sz="1800" b="1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Facebook Accessibility Page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Facebook Accessibility Tips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Which screen reader should I use for Facebook?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Instagram:</a:t>
            </a:r>
            <a:r>
              <a:rPr lang="en" sz="1800"/>
              <a:t>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How do I use a screen reader for Instagram?</a:t>
            </a:r>
            <a:r>
              <a:rPr lang="en" sz="1800"/>
              <a:t>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LinkedIn:</a:t>
            </a:r>
            <a:r>
              <a:rPr lang="en" sz="1800"/>
              <a:t> 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Accessibility for All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Twitter:</a:t>
            </a:r>
            <a:r>
              <a:rPr lang="en" sz="1800"/>
              <a:t> </a:t>
            </a:r>
            <a:r>
              <a:rPr lang="en" sz="1800" u="sng">
                <a:solidFill>
                  <a:schemeClr val="hlink"/>
                </a:solidFill>
                <a:hlinkClick r:id="rId8"/>
              </a:rPr>
              <a:t>Accessibility Tips on Twitter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b="1"/>
              <a:t>YouTube:</a:t>
            </a:r>
            <a:r>
              <a:rPr lang="en" sz="1800"/>
              <a:t> </a:t>
            </a:r>
            <a:r>
              <a:rPr lang="en" sz="1800" u="sng">
                <a:solidFill>
                  <a:schemeClr val="hlink"/>
                </a:solidFill>
                <a:hlinkClick r:id="rId9"/>
              </a:rPr>
              <a:t>Use YouTube with a screen reader</a:t>
            </a:r>
            <a:endParaRPr sz="1800"/>
          </a:p>
        </p:txBody>
      </p:sp>
      <p:pic>
        <p:nvPicPr>
          <p:cNvPr id="164" name="Google Shape;164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34425" y="3634000"/>
            <a:ext cx="1334225" cy="11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2EB2-F4C3-EC4E-9940-29FE3A33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posts more accessible</a:t>
            </a:r>
          </a:p>
        </p:txBody>
      </p:sp>
    </p:spTree>
    <p:extLst>
      <p:ext uri="{BB962C8B-B14F-4D97-AF65-F5344CB8AC3E}">
        <p14:creationId xmlns:p14="http://schemas.microsoft.com/office/powerpoint/2010/main" val="194963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655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 How to create accessible posts.  </a:t>
            </a:r>
            <a:br>
              <a:rPr lang="en" sz="1200" dirty="0"/>
            </a:br>
            <a:endParaRPr dirty="0"/>
          </a:p>
        </p:txBody>
      </p:sp>
      <p:sp>
        <p:nvSpPr>
          <p:cNvPr id="170" name="Google Shape;170;p33"/>
          <p:cNvSpPr/>
          <p:nvPr/>
        </p:nvSpPr>
        <p:spPr>
          <a:xfrm>
            <a:off x="311700" y="1262825"/>
            <a:ext cx="4719900" cy="3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Write accessible content:</a:t>
            </a:r>
            <a:endParaRPr sz="180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CamelCase hashtags.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Limit hashtags and add them only to the end.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Avoid misspellings.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Avoid abbreviations.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Use a URL shortener.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Use good color contrast in images.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Caption your videos.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 sz="1800"/>
              <a:t>Add or edit image alternative text.</a:t>
            </a:r>
            <a:endParaRPr sz="1800"/>
          </a:p>
        </p:txBody>
      </p:sp>
      <p:pic>
        <p:nvPicPr>
          <p:cNvPr id="171" name="Google Shape;171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650" y="1262815"/>
            <a:ext cx="1978275" cy="343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655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r>
              <a:rPr lang="en"/>
              <a:t> 1. Write accessible content.  </a:t>
            </a:r>
            <a:br>
              <a:rPr lang="en" sz="1200"/>
            </a:br>
            <a:endParaRPr/>
          </a:p>
        </p:txBody>
      </p:sp>
      <p:pic>
        <p:nvPicPr>
          <p:cNvPr id="177" name="Google Shape;177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3600" y="1567625"/>
            <a:ext cx="2949306" cy="357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4"/>
          <p:cNvSpPr/>
          <p:nvPr/>
        </p:nvSpPr>
        <p:spPr>
          <a:xfrm>
            <a:off x="311700" y="1262825"/>
            <a:ext cx="6020700" cy="3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dk1"/>
                </a:solidFill>
              </a:rPr>
              <a:t>Write accessible posts:</a:t>
            </a:r>
            <a:endParaRPr sz="1700" b="1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Use CamelCase hashtags: </a:t>
            </a:r>
            <a:br>
              <a:rPr lang="en" sz="1700" dirty="0"/>
            </a:br>
            <a:r>
              <a:rPr lang="en" sz="1700" dirty="0"/>
              <a:t>#FIFIWorldCup2022 or #</a:t>
            </a:r>
            <a:r>
              <a:rPr lang="en" sz="1700" dirty="0" err="1"/>
              <a:t>ArizonaStateUniversity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Limit hashtags and add them only to the end.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Avoid misspellings.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Avoid abbreviations.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Use a URL shortener like </a:t>
            </a:r>
            <a:r>
              <a:rPr lang="en" sz="1700" dirty="0" err="1">
                <a:solidFill>
                  <a:schemeClr val="dk1"/>
                </a:solidFill>
              </a:rPr>
              <a:t>links.asu.edu</a:t>
            </a:r>
            <a:r>
              <a:rPr lang="en" sz="1700" dirty="0">
                <a:solidFill>
                  <a:schemeClr val="dk1"/>
                </a:solidFill>
              </a:rPr>
              <a:t> or </a:t>
            </a:r>
            <a:r>
              <a:rPr lang="en" sz="1700" dirty="0" err="1">
                <a:solidFill>
                  <a:schemeClr val="dk1"/>
                </a:solidFill>
              </a:rPr>
              <a:t>bitly.com</a:t>
            </a:r>
            <a:endParaRPr sz="1700" dirty="0">
              <a:solidFill>
                <a:schemeClr val="dk1"/>
              </a:solidFill>
            </a:endParaRPr>
          </a:p>
          <a:p>
            <a:pPr lvl="0">
              <a:spcBef>
                <a:spcPts val="1000"/>
              </a:spcBef>
            </a:pPr>
            <a:r>
              <a:rPr lang="en-US" sz="1700" dirty="0">
                <a:solidFill>
                  <a:schemeClr val="dk1"/>
                </a:solidFill>
              </a:rPr>
              <a:t>Listen to JAWS read this URL:</a:t>
            </a:r>
            <a:br>
              <a:rPr lang="en-US" sz="1700" dirty="0">
                <a:solidFill>
                  <a:schemeClr val="dk1"/>
                </a:solidFill>
              </a:rPr>
            </a:br>
            <a:r>
              <a:rPr lang="en-US" sz="1600" dirty="0"/>
              <a:t>https://</a:t>
            </a:r>
            <a:r>
              <a:rPr lang="en-US" sz="1600" dirty="0" err="1"/>
              <a:t>video.ibm.com</a:t>
            </a:r>
            <a:r>
              <a:rPr lang="en-US" sz="1600" dirty="0"/>
              <a:t>/recorded/128470152U </a:t>
            </a:r>
            <a:endParaRPr lang="en-US"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460F9A-9864-F548-81F4-139E5C0A3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93" y="2645452"/>
            <a:ext cx="363952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1A2B64-4F1B-1C45-BEB3-A54EFED6A43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9293" y="5146562"/>
            <a:ext cx="36395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Jaws-speaking-url.mp4" descr="Jaws-speaking-url.mp4">
            <a:hlinkClick r:id="" action="ppaction://media"/>
            <a:extLst>
              <a:ext uri="{FF2B5EF4-FFF2-40B4-BE49-F238E27FC236}">
                <a16:creationId xmlns:a16="http://schemas.microsoft.com/office/drawing/2014/main" id="{CF2D4B6F-114F-F64F-B4A2-0E258C4765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5834" y="4698474"/>
            <a:ext cx="2838616" cy="29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3290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2. Use good color contrast in images.  </a:t>
            </a:r>
            <a:br>
              <a:rPr lang="en" sz="1200"/>
            </a:br>
            <a:endParaRPr/>
          </a:p>
        </p:txBody>
      </p:sp>
      <p:pic>
        <p:nvPicPr>
          <p:cNvPr id="184" name="Google Shape;184;p35" descr="WebAIM’s contrast checker used for testing  foreground and  background colors, showing a dark blue on white that passes with a 8.5:1 color contrast rato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202" y="1037900"/>
            <a:ext cx="4782301" cy="40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AC46-2435-6C46-B0A9-A3F6718B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00" y="2045225"/>
            <a:ext cx="2794005" cy="5727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502E0-1252-7848-AC29-19774DDD5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285750">
              <a:buClr>
                <a:schemeClr val="bg1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dirty="0"/>
              <a:t>How accessible is social media?</a:t>
            </a:r>
          </a:p>
          <a:p>
            <a:pPr marL="514350" indent="-285750">
              <a:buClr>
                <a:schemeClr val="bg1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dirty="0"/>
              <a:t>Make your account/profile more accessible </a:t>
            </a:r>
          </a:p>
          <a:p>
            <a:pPr marL="514350" indent="-285750">
              <a:buClr>
                <a:schemeClr val="bg1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dirty="0"/>
              <a:t>Make your posts more accessible</a:t>
            </a:r>
          </a:p>
        </p:txBody>
      </p:sp>
    </p:spTree>
    <p:extLst>
      <p:ext uri="{BB962C8B-B14F-4D97-AF65-F5344CB8AC3E}">
        <p14:creationId xmlns:p14="http://schemas.microsoft.com/office/powerpoint/2010/main" val="149938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/>
          <p:nvPr/>
        </p:nvSpPr>
        <p:spPr>
          <a:xfrm>
            <a:off x="5649975" y="1262825"/>
            <a:ext cx="32076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Some social media platforms will  auto-caption your video, but always be sure to </a:t>
            </a:r>
            <a:r>
              <a:rPr lang="en" sz="1800" b="1" i="1"/>
              <a:t>edit captions for accuracy</a:t>
            </a:r>
            <a:r>
              <a:rPr lang="en" sz="1800" i="1"/>
              <a:t>.</a:t>
            </a:r>
            <a:endParaRPr sz="18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Some platforms will only allow you to upload a caption file created elsewhere.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If neither option is available, burn captions into the video.</a:t>
            </a:r>
            <a:endParaRPr sz="1800"/>
          </a:p>
        </p:txBody>
      </p:sp>
      <p:pic>
        <p:nvPicPr>
          <p:cNvPr id="191" name="Google Shape;191;p36" descr="Two characters in a movie scene, signing beside two Christmas trees while dressed in ugly Christmas sweaters. The auto-caption for the scene is an obvious fail. It reads &quot;read off the rent those reindeer.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00" y="1262825"/>
            <a:ext cx="4961950" cy="334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655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3. Caption your videos.  </a:t>
            </a:r>
            <a:br>
              <a:rPr lang="en" sz="1200"/>
            </a:b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7" descr="Sreenshot of Twitter options for adding alt text to an image of ASU Spark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259" y="1317050"/>
            <a:ext cx="2060267" cy="3663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8" name="Google Shape;198;p37" descr="Sreenshot of Facebook options for adding alt text to an image of ASU Spark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25" y="1197400"/>
            <a:ext cx="4245795" cy="3783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1427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4. Add or edit image alternative text.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898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Write good alt text: Context is everything.   </a:t>
            </a:r>
            <a:endParaRPr/>
          </a:p>
        </p:txBody>
      </p:sp>
      <p:pic>
        <p:nvPicPr>
          <p:cNvPr id="204" name="Google Shape;204;p38" descr="Daniel Boone's two-story white stone house with a group of tourists lsitening to a tour guid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00" y="1262625"/>
            <a:ext cx="4586625" cy="34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8"/>
          <p:cNvSpPr txBox="1"/>
          <p:nvPr/>
        </p:nvSpPr>
        <p:spPr>
          <a:xfrm>
            <a:off x="5183500" y="1262625"/>
            <a:ext cx="33822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is most important for the context?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1427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Write good alt text: Text in images  </a:t>
            </a:r>
            <a:endParaRPr/>
          </a:p>
        </p:txBody>
      </p:sp>
      <p:pic>
        <p:nvPicPr>
          <p:cNvPr id="211" name="Google Shape;211;p39" descr="Hayden 50 - Celebrating our past, building our fu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50" y="1238250"/>
            <a:ext cx="3789125" cy="31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9"/>
          <p:cNvSpPr txBox="1"/>
          <p:nvPr/>
        </p:nvSpPr>
        <p:spPr>
          <a:xfrm>
            <a:off x="4675100" y="1405225"/>
            <a:ext cx="3747300" cy="1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800" dirty="0"/>
              <a:t>Your alt text should be the same as the graphic text, word for word.</a:t>
            </a:r>
          </a:p>
          <a:p>
            <a:pPr lvl="0"/>
            <a:r>
              <a:rPr lang="en" sz="1800" dirty="0"/>
              <a:t> </a:t>
            </a:r>
          </a:p>
          <a:p>
            <a:pPr lvl="0"/>
            <a:r>
              <a:rPr lang="en" sz="1800" dirty="0"/>
              <a:t>In this case, the alt text should be </a:t>
            </a:r>
            <a:r>
              <a:rPr lang="en-US" sz="1800" dirty="0"/>
              <a:t>“Hayden 50 - Celebrating our past, building our future.”</a:t>
            </a:r>
            <a:endParaRPr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1427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Decorative images   </a:t>
            </a:r>
            <a:endParaRPr dirty="0"/>
          </a:p>
        </p:txBody>
      </p:sp>
      <p:pic>
        <p:nvPicPr>
          <p:cNvPr id="218" name="Google Shape;218;p40" descr="A gray ru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25" y="1415475"/>
            <a:ext cx="5031800" cy="1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1427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 Decorative images   </a:t>
            </a:r>
            <a:endParaRPr dirty="0"/>
          </a:p>
        </p:txBody>
      </p:sp>
      <p:pic>
        <p:nvPicPr>
          <p:cNvPr id="224" name="Google Shape;224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25" y="1415475"/>
            <a:ext cx="5031800" cy="1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1" descr="Article photo of a dozen generic books under the title “6 books for your Alaska reading list”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25" y="1708250"/>
            <a:ext cx="3376400" cy="26876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1427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 Decorative images    </a:t>
            </a:r>
            <a:endParaRPr dirty="0"/>
          </a:p>
        </p:txBody>
      </p:sp>
      <p:pic>
        <p:nvPicPr>
          <p:cNvPr id="231" name="Google Shape;231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25" y="1415475"/>
            <a:ext cx="5031800" cy="1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25" y="1708250"/>
            <a:ext cx="3376400" cy="26876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42" descr="An abstract image used as eye candy beside a linked heading of &quot;Anthropology (BA)&quot; and a short blurb about the degree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1075" y="2306025"/>
            <a:ext cx="4950775" cy="1765525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311700" y="826024"/>
            <a:ext cx="6246300" cy="1026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39" name="Google Shape;239;p43"/>
          <p:cNvSpPr txBox="1"/>
          <p:nvPr/>
        </p:nvSpPr>
        <p:spPr>
          <a:xfrm>
            <a:off x="311700" y="2571750"/>
            <a:ext cx="7428300" cy="166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Get help at: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/>
              <a:t>webaccessibility.asu.edu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/>
              <a:t>Slack #accessibility channel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 err="1"/>
              <a:t>webaccessibility@asu.edu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73C5-7EA6-6C44-878E-DAC46D57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accessible is social media?</a:t>
            </a:r>
          </a:p>
        </p:txBody>
      </p:sp>
    </p:spTree>
    <p:extLst>
      <p:ext uri="{BB962C8B-B14F-4D97-AF65-F5344CB8AC3E}">
        <p14:creationId xmlns:p14="http://schemas.microsoft.com/office/powerpoint/2010/main" val="283811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importance of social media</a:t>
            </a:r>
            <a:endParaRPr/>
          </a:p>
        </p:txBody>
      </p:sp>
      <p:sp>
        <p:nvSpPr>
          <p:cNvPr id="81" name="Google Shape;81;p21"/>
          <p:cNvSpPr/>
          <p:nvPr/>
        </p:nvSpPr>
        <p:spPr>
          <a:xfrm>
            <a:off x="374100" y="1640750"/>
            <a:ext cx="37746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Social media is a major means of: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Communication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Collaboration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Reviews &amp; opinions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Brand monitoring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Entertainment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Media sharing</a:t>
            </a:r>
            <a:endParaRPr sz="160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Political activity &amp; news reporting</a:t>
            </a:r>
            <a:endParaRPr sz="1600"/>
          </a:p>
        </p:txBody>
      </p:sp>
      <p:pic>
        <p:nvPicPr>
          <p:cNvPr id="82" name="Google Shape;8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149" y="900913"/>
            <a:ext cx="4690500" cy="334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11"/>
            <a:ext cx="9144001" cy="51390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52950" y="1143000"/>
            <a:ext cx="0" cy="2286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1E6226-6736-E841-80E5-E4D02D3FE402}"/>
              </a:ext>
            </a:extLst>
          </p:cNvPr>
          <p:cNvSpPr txBox="1"/>
          <p:nvPr/>
        </p:nvSpPr>
        <p:spPr>
          <a:xfrm>
            <a:off x="4309242" y="1143000"/>
            <a:ext cx="4046483" cy="224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1400"/>
            </a:pPr>
            <a:r>
              <a:rPr lang="en-US" sz="4800" b="1" dirty="0"/>
              <a:t>20-26%</a:t>
            </a:r>
          </a:p>
          <a:p>
            <a:pPr lvl="0" algn="ctr">
              <a:lnSpc>
                <a:spcPct val="90000"/>
              </a:lnSpc>
              <a:spcAft>
                <a:spcPts val="1600"/>
              </a:spcAft>
              <a:buSzPts val="1400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of them have</a:t>
            </a:r>
            <a:br>
              <a:rPr lang="en-US" sz="3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a disability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87A11-7A09-6F46-A77D-25BD28CA93FF}"/>
              </a:ext>
            </a:extLst>
          </p:cNvPr>
          <p:cNvSpPr txBox="1"/>
          <p:nvPr/>
        </p:nvSpPr>
        <p:spPr>
          <a:xfrm>
            <a:off x="546538" y="1143000"/>
            <a:ext cx="3668110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1400"/>
            </a:pPr>
            <a:r>
              <a:rPr lang="en-US" sz="4800" b="1" dirty="0"/>
              <a:t>3.81 billion</a:t>
            </a:r>
          </a:p>
          <a:p>
            <a:pPr lvl="0" algn="ctr">
              <a:lnSpc>
                <a:spcPct val="90000"/>
              </a:lnSpc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active social media users (49% of population)</a:t>
            </a:r>
            <a:endParaRPr lang="en-US" sz="3600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F1991C54-C3C9-9249-A585-4D2BAC6F1B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538" y="287356"/>
            <a:ext cx="6246300" cy="57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Why does accessibility matter?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 Is social media accessible?</a:t>
            </a:r>
            <a:br>
              <a:rPr lang="en" sz="1200" dirty="0"/>
            </a:br>
            <a:endParaRPr dirty="0"/>
          </a:p>
        </p:txBody>
      </p:sp>
      <p:pic>
        <p:nvPicPr>
          <p:cNvPr id="98" name="Google Shape;98;p23" descr="Man looking skeptic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500" y="1170125"/>
            <a:ext cx="5327100" cy="35531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/>
          <p:nvPr/>
        </p:nvSpPr>
        <p:spPr>
          <a:xfrm>
            <a:off x="468425" y="1300725"/>
            <a:ext cx="4352400" cy="3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O</a:t>
            </a:r>
            <a:r>
              <a:rPr lang="en" sz="1800">
                <a:solidFill>
                  <a:schemeClr val="dk1"/>
                </a:solidFill>
              </a:rPr>
              <a:t>f </a:t>
            </a:r>
            <a:r>
              <a:rPr lang="en" sz="1800" b="1"/>
              <a:t>1,695 respondents</a:t>
            </a:r>
            <a:r>
              <a:rPr lang="en" sz="1800">
                <a:solidFill>
                  <a:schemeClr val="dk1"/>
                </a:solidFill>
              </a:rPr>
              <a:t> to</a:t>
            </a:r>
            <a:r>
              <a:rPr lang="en" sz="1800"/>
              <a:t> a 2017 WebAIM screen reader survey: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14.9% found it accessible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54.3% found it somewhat accessible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29.4% found it somewhat or very </a:t>
            </a:r>
            <a:r>
              <a:rPr lang="en" sz="1800" b="1"/>
              <a:t>inaccessible</a:t>
            </a:r>
            <a:endParaRPr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348575" y="445000"/>
            <a:ext cx="66939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Test results for popular platforms </a:t>
            </a:r>
            <a:endParaRPr/>
          </a:p>
        </p:txBody>
      </p:sp>
      <p:sp>
        <p:nvSpPr>
          <p:cNvPr id="105" name="Google Shape;105;p24"/>
          <p:cNvSpPr/>
          <p:nvPr/>
        </p:nvSpPr>
        <p:spPr>
          <a:xfrm>
            <a:off x="311148" y="4256000"/>
            <a:ext cx="37995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/>
              <a:t>From </a:t>
            </a:r>
            <a:r>
              <a:rPr lang="en" sz="1800" b="1" u="sng" dirty="0">
                <a:solidFill>
                  <a:schemeClr val="hlink"/>
                </a:solidFill>
                <a:hlinkClick r:id="rId3"/>
              </a:rPr>
              <a:t>accessibilityoz.com</a:t>
            </a:r>
            <a:endParaRPr sz="1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9483EB-FACF-574A-9519-4B9A02C02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78259"/>
              </p:ext>
            </p:extLst>
          </p:nvPr>
        </p:nvGraphicFramePr>
        <p:xfrm>
          <a:off x="311148" y="1417623"/>
          <a:ext cx="8521702" cy="2521746"/>
        </p:xfrm>
        <a:graphic>
          <a:graphicData uri="http://schemas.openxmlformats.org/drawingml/2006/table">
            <a:tbl>
              <a:tblPr firstRow="1" firstCol="1"/>
              <a:tblGrid>
                <a:gridCol w="1795162">
                  <a:extLst>
                    <a:ext uri="{9D8B030D-6E8A-4147-A177-3AD203B41FA5}">
                      <a16:colId xmlns:a16="http://schemas.microsoft.com/office/drawing/2014/main" val="3083534155"/>
                    </a:ext>
                  </a:extLst>
                </a:gridCol>
                <a:gridCol w="1121090">
                  <a:extLst>
                    <a:ext uri="{9D8B030D-6E8A-4147-A177-3AD203B41FA5}">
                      <a16:colId xmlns:a16="http://schemas.microsoft.com/office/drawing/2014/main" val="1714265380"/>
                    </a:ext>
                  </a:extLst>
                </a:gridCol>
                <a:gridCol w="1121090">
                  <a:extLst>
                    <a:ext uri="{9D8B030D-6E8A-4147-A177-3AD203B41FA5}">
                      <a16:colId xmlns:a16="http://schemas.microsoft.com/office/drawing/2014/main" val="887271507"/>
                    </a:ext>
                  </a:extLst>
                </a:gridCol>
                <a:gridCol w="1121090">
                  <a:extLst>
                    <a:ext uri="{9D8B030D-6E8A-4147-A177-3AD203B41FA5}">
                      <a16:colId xmlns:a16="http://schemas.microsoft.com/office/drawing/2014/main" val="3760207917"/>
                    </a:ext>
                  </a:extLst>
                </a:gridCol>
                <a:gridCol w="1121090">
                  <a:extLst>
                    <a:ext uri="{9D8B030D-6E8A-4147-A177-3AD203B41FA5}">
                      <a16:colId xmlns:a16="http://schemas.microsoft.com/office/drawing/2014/main" val="2586354773"/>
                    </a:ext>
                  </a:extLst>
                </a:gridCol>
                <a:gridCol w="1121090">
                  <a:extLst>
                    <a:ext uri="{9D8B030D-6E8A-4147-A177-3AD203B41FA5}">
                      <a16:colId xmlns:a16="http://schemas.microsoft.com/office/drawing/2014/main" val="2919901285"/>
                    </a:ext>
                  </a:extLst>
                </a:gridCol>
                <a:gridCol w="1121090">
                  <a:extLst>
                    <a:ext uri="{9D8B030D-6E8A-4147-A177-3AD203B41FA5}">
                      <a16:colId xmlns:a16="http://schemas.microsoft.com/office/drawing/2014/main" val="836808745"/>
                    </a:ext>
                  </a:extLst>
                </a:gridCol>
              </a:tblGrid>
              <a:tr h="31929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Facebook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Instagram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LinkedIn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Pinterest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Twitter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YouTube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2855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Keyboard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595400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autoplay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94601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Autoplay in settings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18933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can be paused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3120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Page titles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Noto Sans Symbols"/>
                        </a:rPr>
                        <a:t>✔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881439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Headings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254060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Forms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129370"/>
                  </a:ext>
                </a:extLst>
              </a:tr>
              <a:tr h="2753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ARIA / HTML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Noto Sans Symbols"/>
                        </a:rPr>
                        <a:t>🗶</a:t>
                      </a:r>
                      <a:endParaRPr lang="en-US" sz="1000" dirty="0">
                        <a:effectLst/>
                      </a:endParaRPr>
                    </a:p>
                  </a:txBody>
                  <a:tcPr marL="70955" marR="70955" marT="35478" marB="35478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1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23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5828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Why isn’t social media more accessible?</a:t>
            </a:r>
            <a:br>
              <a:rPr lang="en" sz="1200"/>
            </a:b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413100" y="2316200"/>
            <a:ext cx="37995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/>
              <a:t>#1 reason: Rapid changes in technology.</a:t>
            </a:r>
            <a:endParaRPr sz="1800"/>
          </a:p>
        </p:txBody>
      </p:sp>
      <p:pic>
        <p:nvPicPr>
          <p:cNvPr id="113" name="Google Shape;113;p25" descr="Mobile phone screen showing a crickey.com.au newsfeed item of an article summary, photo, and HTML code where the heading should be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425" y="152400"/>
            <a:ext cx="239246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418A-89BE-9442-A67D-4C27FFFD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account/profile more accessible </a:t>
            </a:r>
          </a:p>
        </p:txBody>
      </p:sp>
    </p:spTree>
    <p:extLst>
      <p:ext uri="{BB962C8B-B14F-4D97-AF65-F5344CB8AC3E}">
        <p14:creationId xmlns:p14="http://schemas.microsoft.com/office/powerpoint/2010/main" val="1074319807"/>
      </p:ext>
    </p:extLst>
  </p:cSld>
  <p:clrMapOvr>
    <a:masterClrMapping/>
  </p:clrMapOvr>
</p:sld>
</file>

<file path=ppt/theme/theme1.xml><?xml version="1.0" encoding="utf-8"?>
<a:theme xmlns:a="http://schemas.openxmlformats.org/drawingml/2006/main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830</Words>
  <Application>Microsoft Macintosh PowerPoint</Application>
  <PresentationFormat>On-screen Show (16:9)</PresentationFormat>
  <Paragraphs>177</Paragraphs>
  <Slides>27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Noto Sans Symbols</vt:lpstr>
      <vt:lpstr>ASU Template</vt:lpstr>
      <vt:lpstr>Accessible Social Media</vt:lpstr>
      <vt:lpstr>Topics</vt:lpstr>
      <vt:lpstr>How accessible is social media?</vt:lpstr>
      <vt:lpstr>The importance of social media</vt:lpstr>
      <vt:lpstr>Why does accessibility matter? </vt:lpstr>
      <vt:lpstr> Is social media accessible? </vt:lpstr>
      <vt:lpstr>Test results for popular platforms </vt:lpstr>
      <vt:lpstr>Why isn’t social media more accessible? </vt:lpstr>
      <vt:lpstr>Make your account/profile more accessible </vt:lpstr>
      <vt:lpstr> Make your account accessibility friendly.  </vt:lpstr>
      <vt:lpstr> Provide your contact info  </vt:lpstr>
      <vt:lpstr> Post to multiple social media platforms.  </vt:lpstr>
      <vt:lpstr>Use multiple communication channels.   </vt:lpstr>
      <vt:lpstr> List alternative apps that are more accessible .  </vt:lpstr>
      <vt:lpstr>Point out the platform's accessibility tips  </vt:lpstr>
      <vt:lpstr>Make your posts more accessible</vt:lpstr>
      <vt:lpstr> How to create accessible posts.   </vt:lpstr>
      <vt:lpstr>  1. Write accessible content.   </vt:lpstr>
      <vt:lpstr> 2. Use good color contrast in images.   </vt:lpstr>
      <vt:lpstr> 3. Caption your videos.   </vt:lpstr>
      <vt:lpstr> 4. Add or edit image alternative text. </vt:lpstr>
      <vt:lpstr> Write good alt text: Context is everything.   </vt:lpstr>
      <vt:lpstr> Write good alt text: Text in images  </vt:lpstr>
      <vt:lpstr>Decorative images   </vt:lpstr>
      <vt:lpstr> Decorative images   </vt:lpstr>
      <vt:lpstr> Decorative images  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Social Media</dc:title>
  <cp:lastModifiedBy>Kathy Marks</cp:lastModifiedBy>
  <cp:revision>16</cp:revision>
  <dcterms:modified xsi:type="dcterms:W3CDTF">2020-11-10T06:28:35Z</dcterms:modified>
</cp:coreProperties>
</file>